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0.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397" r:id="rId2"/>
    <p:sldId id="428" r:id="rId3"/>
    <p:sldId id="419" r:id="rId4"/>
    <p:sldId id="259" r:id="rId5"/>
    <p:sldId id="431" r:id="rId6"/>
    <p:sldId id="429" r:id="rId7"/>
    <p:sldId id="588" r:id="rId8"/>
    <p:sldId id="439" r:id="rId9"/>
    <p:sldId id="256" r:id="rId10"/>
    <p:sldId id="258" r:id="rId11"/>
    <p:sldId id="434" r:id="rId12"/>
    <p:sldId id="435" r:id="rId13"/>
    <p:sldId id="436" r:id="rId14"/>
    <p:sldId id="437" r:id="rId15"/>
    <p:sldId id="438" r:id="rId16"/>
    <p:sldId id="414" r:id="rId17"/>
    <p:sldId id="400" r:id="rId18"/>
    <p:sldId id="401" r:id="rId19"/>
  </p:sldIdLst>
  <p:sldSz cx="9144000" cy="6858000" type="screen4x3"/>
  <p:notesSz cx="6797675" cy="9928225"/>
  <p:defaultTextStyle>
    <a:defPPr>
      <a:defRPr lang="es-E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ca Tihon" initials="AT" lastIdx="1" clrIdx="0">
    <p:extLst>
      <p:ext uri="{19B8F6BF-5375-455C-9EA6-DF929625EA0E}">
        <p15:presenceInfo xmlns:p15="http://schemas.microsoft.com/office/powerpoint/2012/main" userId="S-1-5-21-4220517291-3604364826-1835827630-763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D0F3"/>
    <a:srgbClr val="025198"/>
    <a:srgbClr val="422C16"/>
    <a:srgbClr val="DDD6FA"/>
    <a:srgbClr val="D1EDAB"/>
    <a:srgbClr val="4FA6CD"/>
    <a:srgbClr val="EAF7D9"/>
    <a:srgbClr val="6B9B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82" autoAdjust="0"/>
    <p:restoredTop sz="95256" autoAdjust="0"/>
  </p:normalViewPr>
  <p:slideViewPr>
    <p:cSldViewPr>
      <p:cViewPr varScale="1">
        <p:scale>
          <a:sx n="79" d="100"/>
          <a:sy n="79" d="100"/>
        </p:scale>
        <p:origin x="164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1150797762121816E-2"/>
          <c:y val="5.3583328304212072E-2"/>
          <c:w val="0.89059294705760461"/>
          <c:h val="0.78512702912330246"/>
        </c:manualLayout>
      </c:layout>
      <c:barChart>
        <c:barDir val="col"/>
        <c:grouping val="clustered"/>
        <c:varyColors val="0"/>
        <c:ser>
          <c:idx val="0"/>
          <c:order val="0"/>
          <c:tx>
            <c:strRef>
              <c:f>Sheet1!$A$2</c:f>
              <c:strCache>
                <c:ptCount val="1"/>
                <c:pt idx="0">
                  <c:v>Emissions U1</c:v>
                </c:pt>
              </c:strCache>
            </c:strRef>
          </c:tx>
          <c:spPr>
            <a:gradFill rotWithShape="1">
              <a:gsLst>
                <a:gs pos="0">
                  <a:schemeClr val="accent1">
                    <a:shade val="65000"/>
                    <a:shade val="51000"/>
                    <a:satMod val="130000"/>
                  </a:schemeClr>
                </a:gs>
                <a:gs pos="80000">
                  <a:schemeClr val="accent1">
                    <a:shade val="65000"/>
                    <a:shade val="93000"/>
                    <a:satMod val="130000"/>
                  </a:schemeClr>
                </a:gs>
                <a:gs pos="100000">
                  <a:schemeClr val="accent1">
                    <a:shade val="65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scene3d>
            <a:sp3d>
              <a:bevelT w="63500" h="25400"/>
            </a:sp3d>
          </c:spPr>
          <c:invertIfNegative val="0"/>
          <c:dPt>
            <c:idx val="3"/>
            <c:invertIfNegative val="0"/>
            <c:bubble3D val="0"/>
            <c:extLst>
              <c:ext xmlns:c16="http://schemas.microsoft.com/office/drawing/2014/chart" uri="{C3380CC4-5D6E-409C-BE32-E72D297353CC}">
                <c16:uniqueId val="{00000000-0DC7-4C94-9964-F98C2E34F80D}"/>
              </c:ext>
            </c:extLst>
          </c:dPt>
          <c:dLbls>
            <c:dLbl>
              <c:idx val="3"/>
              <c:layout>
                <c:manualLayout>
                  <c:x val="-4.5527119648972533E-3"/>
                  <c:y val="6.867570269970003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DC7-4C94-9964-F98C2E34F80D}"/>
                </c:ext>
              </c:extLst>
            </c:dLbl>
            <c:dLbl>
              <c:idx val="4"/>
              <c:layout>
                <c:manualLayout>
                  <c:x val="-8.226158741984969E-3"/>
                  <c:y val="1.11441723563454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DC7-4C94-9964-F98C2E34F80D}"/>
                </c:ext>
              </c:extLst>
            </c:dLbl>
            <c:dLbl>
              <c:idx val="5"/>
              <c:layout>
                <c:manualLayout>
                  <c:x val="2.3616737854209816E-3"/>
                  <c:y val="-3.527385846017109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DC7-4C94-9964-F98C2E34F80D}"/>
                </c:ext>
              </c:extLst>
            </c:dLbl>
            <c:dLbl>
              <c:idx val="6"/>
              <c:layout>
                <c:manualLayout>
                  <c:x val="-8.9265788886409292E-3"/>
                  <c:y val="-7.1238086448606135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DC7-4C94-9964-F98C2E34F80D}"/>
                </c:ext>
              </c:extLst>
            </c:dLbl>
            <c:dLbl>
              <c:idx val="7"/>
              <c:layout>
                <c:manualLayout>
                  <c:x val="-6.694934166480696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DC7-4C94-9964-F98C2E34F80D}"/>
                </c:ext>
              </c:extLst>
            </c:dLbl>
            <c:dLbl>
              <c:idx val="8"/>
              <c:layout>
                <c:manualLayout>
                  <c:x val="-8.5763293310463905E-3"/>
                  <c:y val="7.429420505200526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DC7-4C94-9964-F98C2E34F80D}"/>
                </c:ext>
              </c:extLst>
            </c:dLbl>
            <c:dLbl>
              <c:idx val="10"/>
              <c:layout>
                <c:manualLayout>
                  <c:x val="-1.746230616840153E-3"/>
                  <c:y val="-3.527385846017109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DC7-4C94-9964-F98C2E34F80D}"/>
                </c:ext>
              </c:extLst>
            </c:dLbl>
            <c:dLbl>
              <c:idx val="11"/>
              <c:layout>
                <c:manualLayout>
                  <c:x val="-3.4924612336801782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DC7-4C94-9964-F98C2E34F80D}"/>
                </c:ext>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2"/>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Sheet1!$B$1:$M$1</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Sheet1!$B$2:$M$2</c:f>
              <c:numCache>
                <c:formatCode>#,##0.00</c:formatCode>
                <c:ptCount val="12"/>
                <c:pt idx="0">
                  <c:v>0.3</c:v>
                </c:pt>
                <c:pt idx="1">
                  <c:v>0.27700000000000002</c:v>
                </c:pt>
                <c:pt idx="2">
                  <c:v>0.29899999999999999</c:v>
                </c:pt>
                <c:pt idx="3">
                  <c:v>0.33200000000000002</c:v>
                </c:pt>
                <c:pt idx="4">
                  <c:v>0.311</c:v>
                </c:pt>
                <c:pt idx="5">
                  <c:v>0.27600000000000002</c:v>
                </c:pt>
                <c:pt idx="6">
                  <c:v>0.33200000000000002</c:v>
                </c:pt>
                <c:pt idx="7">
                  <c:v>0.318</c:v>
                </c:pt>
                <c:pt idx="8">
                  <c:v>0.32500000000000001</c:v>
                </c:pt>
                <c:pt idx="9">
                  <c:v>0.33300000000000002</c:v>
                </c:pt>
                <c:pt idx="10">
                  <c:v>0.33300000000000002</c:v>
                </c:pt>
                <c:pt idx="11">
                  <c:v>0.31</c:v>
                </c:pt>
              </c:numCache>
            </c:numRef>
          </c:val>
          <c:extLst>
            <c:ext xmlns:c16="http://schemas.microsoft.com/office/drawing/2014/chart" uri="{C3380CC4-5D6E-409C-BE32-E72D297353CC}">
              <c16:uniqueId val="{00000008-0DC7-4C94-9964-F98C2E34F80D}"/>
            </c:ext>
          </c:extLst>
        </c:ser>
        <c:ser>
          <c:idx val="1"/>
          <c:order val="1"/>
          <c:tx>
            <c:strRef>
              <c:f>Sheet1!$A$3</c:f>
              <c:strCache>
                <c:ptCount val="1"/>
                <c:pt idx="0">
                  <c:v>Emissions U2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scene3d>
            <a:sp3d>
              <a:bevelT w="63500" h="25400"/>
            </a:sp3d>
          </c:spPr>
          <c:invertIfNegative val="0"/>
          <c:dLbls>
            <c:dLbl>
              <c:idx val="1"/>
              <c:layout>
                <c:manualLayout>
                  <c:x val="0"/>
                  <c:y val="7.429420505200526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DC7-4C94-9964-F98C2E34F80D}"/>
                </c:ext>
              </c:extLst>
            </c:dLbl>
            <c:dLbl>
              <c:idx val="3"/>
              <c:layout>
                <c:manualLayout>
                  <c:x val="-1.260311010547783E-3"/>
                  <c:y val="7.429452283079593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DC7-4C94-9964-F98C2E34F80D}"/>
                </c:ext>
              </c:extLst>
            </c:dLbl>
            <c:dLbl>
              <c:idx val="4"/>
              <c:layout>
                <c:manualLayout>
                  <c:x val="0"/>
                  <c:y val="1.29899455616042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0DC7-4C94-9964-F98C2E34F80D}"/>
                </c:ext>
              </c:extLst>
            </c:dLbl>
            <c:dLbl>
              <c:idx val="5"/>
              <c:layout>
                <c:manualLayout>
                  <c:x val="-1.1808368927104908E-3"/>
                  <c:y val="1.29899455616042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0DC7-4C94-9964-F98C2E34F80D}"/>
                </c:ext>
              </c:extLst>
            </c:dLbl>
            <c:dLbl>
              <c:idx val="6"/>
              <c:layout>
                <c:manualLayout>
                  <c:x val="2.3116042533517416E-3"/>
                  <c:y val="1.298982463736739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0DC7-4C94-9964-F98C2E34F80D}"/>
                </c:ext>
              </c:extLst>
            </c:dLbl>
            <c:dLbl>
              <c:idx val="7"/>
              <c:layout>
                <c:manualLayout>
                  <c:x val="2.3116042533516566E-3"/>
                  <c:y val="8.659883091578264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0DC7-4C94-9964-F98C2E34F80D}"/>
                </c:ext>
              </c:extLst>
            </c:dLbl>
            <c:dLbl>
              <c:idx val="8"/>
              <c:layout>
                <c:manualLayout>
                  <c:x val="0"/>
                  <c:y val="1.04364747295649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0DC7-4C94-9964-F98C2E34F80D}"/>
                </c:ext>
              </c:extLst>
            </c:dLbl>
            <c:dLbl>
              <c:idx val="10"/>
              <c:layout>
                <c:manualLayout>
                  <c:x val="3.4924612336803061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0DC7-4C94-9964-F98C2E34F80D}"/>
                </c:ext>
              </c:extLst>
            </c:dLbl>
            <c:dLbl>
              <c:idx val="11"/>
              <c:layout>
                <c:manualLayout>
                  <c:x val="3.4924612336803061E-3"/>
                  <c:y val="7.054771692034218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0DC7-4C94-9964-F98C2E34F80D}"/>
                </c:ext>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accent2">
                        <a:lumMod val="7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Sheet1!$B$1:$M$1</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Sheet1!$B$3:$M$3</c:f>
              <c:numCache>
                <c:formatCode>#,##0.00</c:formatCode>
                <c:ptCount val="12"/>
                <c:pt idx="0">
                  <c:v>0.374</c:v>
                </c:pt>
                <c:pt idx="1">
                  <c:v>0.33800000000000002</c:v>
                </c:pt>
                <c:pt idx="2">
                  <c:v>0.37</c:v>
                </c:pt>
                <c:pt idx="3">
                  <c:v>0.32</c:v>
                </c:pt>
                <c:pt idx="4">
                  <c:v>0.29399999999999998</c:v>
                </c:pt>
                <c:pt idx="5">
                  <c:v>0.29199999999999998</c:v>
                </c:pt>
                <c:pt idx="6">
                  <c:v>0.29699999999999999</c:v>
                </c:pt>
                <c:pt idx="7">
                  <c:v>0.372</c:v>
                </c:pt>
                <c:pt idx="8">
                  <c:v>0.375</c:v>
                </c:pt>
                <c:pt idx="9">
                  <c:v>0.34399999999999997</c:v>
                </c:pt>
                <c:pt idx="10">
                  <c:v>0.34399999999999997</c:v>
                </c:pt>
                <c:pt idx="11">
                  <c:v>0.39400000000000002</c:v>
                </c:pt>
              </c:numCache>
            </c:numRef>
          </c:val>
          <c:extLst>
            <c:ext xmlns:c16="http://schemas.microsoft.com/office/drawing/2014/chart" uri="{C3380CC4-5D6E-409C-BE32-E72D297353CC}">
              <c16:uniqueId val="{00000012-0DC7-4C94-9964-F98C2E34F80D}"/>
            </c:ext>
          </c:extLst>
        </c:ser>
        <c:ser>
          <c:idx val="2"/>
          <c:order val="2"/>
          <c:tx>
            <c:strRef>
              <c:f>Sheet1!$A$4</c:f>
              <c:strCache>
                <c:ptCount val="1"/>
                <c:pt idx="0">
                  <c:v>Total</c:v>
                </c:pt>
              </c:strCache>
            </c:strRef>
          </c:tx>
          <c:spPr>
            <a:gradFill rotWithShape="1">
              <a:gsLst>
                <a:gs pos="0">
                  <a:schemeClr val="accent1">
                    <a:tint val="65000"/>
                    <a:shade val="51000"/>
                    <a:satMod val="130000"/>
                  </a:schemeClr>
                </a:gs>
                <a:gs pos="80000">
                  <a:schemeClr val="accent1">
                    <a:tint val="65000"/>
                    <a:shade val="93000"/>
                    <a:satMod val="130000"/>
                  </a:schemeClr>
                </a:gs>
                <a:gs pos="100000">
                  <a:schemeClr val="accent1">
                    <a:tint val="65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scene3d>
            <a:sp3d>
              <a:bevelT w="63500" h="25400"/>
            </a:sp3d>
          </c:spPr>
          <c:invertIfNegative val="0"/>
          <c:dLbls>
            <c:dLbl>
              <c:idx val="2"/>
              <c:layout>
                <c:manualLayout>
                  <c:x val="0"/>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0DC7-4C94-9964-F98C2E34F80D}"/>
                </c:ext>
              </c:extLst>
            </c:dLbl>
            <c:dLbl>
              <c:idx val="3"/>
              <c:layout>
                <c:manualLayout>
                  <c:x val="-1.7462306168402812E-3"/>
                  <c:y val="3.527385846017044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0DC7-4C94-9964-F98C2E34F80D}"/>
                </c:ext>
              </c:extLst>
            </c:dLbl>
            <c:dLbl>
              <c:idx val="4"/>
              <c:layout>
                <c:manualLayout>
                  <c:x val="-1.7462306168402812E-3"/>
                  <c:y val="7.054771692034234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0DC7-4C94-9964-F98C2E34F80D}"/>
                </c:ext>
              </c:extLst>
            </c:dLbl>
            <c:dLbl>
              <c:idx val="5"/>
              <c:layout>
                <c:manualLayout>
                  <c:x val="-1.7462306168402812E-3"/>
                  <c:y val="-3.2333996730067444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0DC7-4C94-9964-F98C2E34F80D}"/>
                </c:ext>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rgbClr val="00B050"/>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Sheet1!$B$1:$M$1</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Sheet1!$B$4:$M$4</c:f>
              <c:numCache>
                <c:formatCode>#,##0.00</c:formatCode>
                <c:ptCount val="12"/>
                <c:pt idx="0">
                  <c:v>0.67399999999999993</c:v>
                </c:pt>
                <c:pt idx="1">
                  <c:v>0.61499999999999999</c:v>
                </c:pt>
                <c:pt idx="2">
                  <c:v>0.66900000000000004</c:v>
                </c:pt>
                <c:pt idx="3">
                  <c:v>0.65200000000000002</c:v>
                </c:pt>
                <c:pt idx="4">
                  <c:v>0.60499999999999998</c:v>
                </c:pt>
                <c:pt idx="5">
                  <c:v>0.56800000000000006</c:v>
                </c:pt>
                <c:pt idx="6">
                  <c:v>0.629</c:v>
                </c:pt>
                <c:pt idx="7">
                  <c:v>0.69</c:v>
                </c:pt>
                <c:pt idx="8">
                  <c:v>0.7</c:v>
                </c:pt>
                <c:pt idx="9">
                  <c:v>0.67700000000000005</c:v>
                </c:pt>
                <c:pt idx="10">
                  <c:v>0.67700000000000005</c:v>
                </c:pt>
                <c:pt idx="11">
                  <c:v>0.70399999999999996</c:v>
                </c:pt>
              </c:numCache>
            </c:numRef>
          </c:val>
          <c:extLst>
            <c:ext xmlns:c16="http://schemas.microsoft.com/office/drawing/2014/chart" uri="{C3380CC4-5D6E-409C-BE32-E72D297353CC}">
              <c16:uniqueId val="{00000017-0DC7-4C94-9964-F98C2E34F80D}"/>
            </c:ext>
          </c:extLst>
        </c:ser>
        <c:dLbls>
          <c:showLegendKey val="0"/>
          <c:showVal val="1"/>
          <c:showCatName val="0"/>
          <c:showSerName val="0"/>
          <c:showPercent val="0"/>
          <c:showBubbleSize val="0"/>
        </c:dLbls>
        <c:gapWidth val="200"/>
        <c:overlap val="-100"/>
        <c:axId val="373449936"/>
        <c:axId val="373459728"/>
      </c:barChart>
      <c:catAx>
        <c:axId val="373449936"/>
        <c:scaling>
          <c:orientation val="minMax"/>
        </c:scaling>
        <c:delete val="0"/>
        <c:axPos val="b"/>
        <c:numFmt formatCode="General" sourceLinked="0"/>
        <c:majorTickMark val="none"/>
        <c:minorTickMark val="none"/>
        <c:tickLblPos val="nextTo"/>
        <c:spPr>
          <a:noFill/>
          <a:ln w="9525" cap="flat" cmpd="sng" algn="ctr">
            <a:solidFill>
              <a:schemeClr val="tx2">
                <a:lumMod val="15000"/>
                <a:lumOff val="85000"/>
              </a:schemeClr>
            </a:solidFill>
            <a:round/>
          </a:ln>
          <a:effectLst/>
        </c:spPr>
        <c:txPr>
          <a:bodyPr rot="0" spcFirstLastPara="1" vertOverflow="ellipsis" wrap="square" anchor="ctr" anchorCtr="1"/>
          <a:lstStyle/>
          <a:p>
            <a:pPr>
              <a:defRPr sz="8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373459728"/>
        <c:crosses val="autoZero"/>
        <c:auto val="1"/>
        <c:lblAlgn val="ctr"/>
        <c:lblOffset val="100"/>
        <c:tickMarkSkip val="1"/>
        <c:noMultiLvlLbl val="0"/>
      </c:catAx>
      <c:valAx>
        <c:axId val="373459728"/>
        <c:scaling>
          <c:orientation val="minMax"/>
          <c:min val="0"/>
        </c:scaling>
        <c:delete val="0"/>
        <c:axPos val="l"/>
        <c:numFmt formatCode="#0.##\ &quot;μSv&quot;" sourceLinked="0"/>
        <c:majorTickMark val="none"/>
        <c:minorTickMark val="none"/>
        <c:tickLblPos val="nextTo"/>
        <c:spPr>
          <a:noFill/>
          <a:ln>
            <a:noFill/>
          </a:ln>
          <a:effectLst/>
        </c:spPr>
        <c:txPr>
          <a:bodyPr rot="0" spcFirstLastPara="1" vertOverflow="ellipsis" wrap="square" anchor="ctr" anchorCtr="1"/>
          <a:lstStyle/>
          <a:p>
            <a:pPr>
              <a:defRPr sz="8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373449936"/>
        <c:crosses val="autoZero"/>
        <c:crossBetween val="between"/>
        <c:majorUnit val="0.1"/>
      </c:valAx>
      <c:spPr>
        <a:noFill/>
        <a:ln>
          <a:noFill/>
        </a:ln>
        <a:effectLst/>
      </c:spPr>
    </c:plotArea>
    <c:legend>
      <c:legendPos val="r"/>
      <c:legendEntry>
        <c:idx val="1"/>
        <c:txPr>
          <a:bodyPr rot="0" spcFirstLastPara="1" vertOverflow="ellipsis" vert="horz" wrap="square" anchor="ctr" anchorCtr="1"/>
          <a:lstStyle/>
          <a:p>
            <a:pPr>
              <a:defRPr sz="800" b="0" i="0" u="none" strike="noStrike" kern="1200" baseline="0">
                <a:solidFill>
                  <a:schemeClr val="accent2">
                    <a:lumMod val="75000"/>
                  </a:schemeClr>
                </a:solidFill>
                <a:latin typeface="Times New Roman" panose="02020603050405020304" pitchFamily="18" charset="0"/>
                <a:ea typeface="+mn-ea"/>
                <a:cs typeface="Times New Roman" panose="02020603050405020304" pitchFamily="18" charset="0"/>
              </a:defRPr>
            </a:pPr>
            <a:endParaRPr lang="en-US"/>
          </a:p>
        </c:txPr>
      </c:legendEntry>
      <c:legendEntry>
        <c:idx val="2"/>
        <c:txPr>
          <a:bodyPr rot="0" spcFirstLastPara="1" vertOverflow="ellipsis" vert="horz" wrap="square" anchor="ctr" anchorCtr="1"/>
          <a:lstStyle/>
          <a:p>
            <a:pPr>
              <a:defRPr sz="800" b="0" i="0" u="none" strike="noStrike" kern="1200" baseline="0">
                <a:solidFill>
                  <a:srgbClr val="00B050"/>
                </a:solidFill>
                <a:latin typeface="Times New Roman" panose="02020603050405020304" pitchFamily="18" charset="0"/>
                <a:ea typeface="+mn-ea"/>
                <a:cs typeface="Times New Roman" panose="02020603050405020304" pitchFamily="18" charset="0"/>
              </a:defRPr>
            </a:pPr>
            <a:endParaRPr lang="en-US"/>
          </a:p>
        </c:txPr>
      </c:legendEntry>
      <c:layout>
        <c:manualLayout>
          <c:xMode val="edge"/>
          <c:yMode val="edge"/>
          <c:x val="0.30600944104848737"/>
          <c:y val="0.90428978580902564"/>
          <c:w val="0.40146472900149927"/>
          <c:h val="6.1333961226614872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2"/>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solidFill>
      <a:schemeClr val="bg1"/>
    </a:solidFill>
    <a:ln w="9525" cap="flat" cmpd="sng" algn="ctr">
      <a:solidFill>
        <a:schemeClr val="bg1">
          <a:lumMod val="85000"/>
        </a:schemeClr>
      </a:solidFill>
      <a:round/>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1579671975445"/>
          <c:y val="5.4482778349925612E-2"/>
          <c:w val="0.92147530755962603"/>
          <c:h val="0.80310276140469494"/>
        </c:manualLayout>
      </c:layout>
      <c:barChart>
        <c:barDir val="col"/>
        <c:grouping val="clustered"/>
        <c:varyColors val="0"/>
        <c:ser>
          <c:idx val="0"/>
          <c:order val="0"/>
          <c:tx>
            <c:strRef>
              <c:f>Sheet1!$A$2</c:f>
              <c:strCache>
                <c:ptCount val="1"/>
                <c:pt idx="0">
                  <c:v>Monthly burn-up factor U1</c:v>
                </c:pt>
              </c:strCache>
            </c:strRef>
          </c:tx>
          <c:spPr>
            <a:gradFill rotWithShape="1">
              <a:gsLst>
                <a:gs pos="0">
                  <a:schemeClr val="accent1">
                    <a:shade val="65000"/>
                    <a:shade val="51000"/>
                    <a:satMod val="130000"/>
                  </a:schemeClr>
                </a:gs>
                <a:gs pos="80000">
                  <a:schemeClr val="accent1">
                    <a:shade val="65000"/>
                    <a:shade val="93000"/>
                    <a:satMod val="130000"/>
                  </a:schemeClr>
                </a:gs>
                <a:gs pos="100000">
                  <a:schemeClr val="accent1">
                    <a:shade val="65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4.4853404087998941E-3"/>
                  <c:y val="6.482334684405257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4C5-4A42-B524-FED3926E3778}"/>
                </c:ext>
              </c:extLst>
            </c:dLbl>
            <c:dLbl>
              <c:idx val="1"/>
              <c:layout>
                <c:manualLayout>
                  <c:x val="-1.7118196017435971E-3"/>
                  <c:y val="6.482334684405257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4C5-4A42-B524-FED3926E3778}"/>
                </c:ext>
              </c:extLst>
            </c:dLbl>
            <c:dLbl>
              <c:idx val="2"/>
              <c:layout>
                <c:manualLayout>
                  <c:x val="-3.4409303105755133E-3"/>
                  <c:y val="6.48233468440522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4C5-4A42-B524-FED3926E3778}"/>
                </c:ext>
              </c:extLst>
            </c:dLbl>
            <c:dLbl>
              <c:idx val="3"/>
              <c:layout>
                <c:manualLayout>
                  <c:x val="-2.7562296999679775E-3"/>
                  <c:y val="1.296492031084693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4C5-4A42-B524-FED3926E3778}"/>
                </c:ext>
              </c:extLst>
            </c:dLbl>
            <c:dLbl>
              <c:idx val="4"/>
              <c:layout>
                <c:manualLayout>
                  <c:x val="-1.7118196017437239E-3"/>
                  <c:y val="2.1706486149003357E-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4C5-4A42-B524-FED3926E3778}"/>
                </c:ext>
              </c:extLst>
            </c:dLbl>
            <c:dLbl>
              <c:idx val="5"/>
              <c:layout>
                <c:manualLayout>
                  <c:x val="-4.142931123770067E-3"/>
                  <c:y val="3.295435821387363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4C5-4A42-B524-FED3926E3778}"/>
                </c:ext>
              </c:extLst>
            </c:dLbl>
            <c:dLbl>
              <c:idx val="6"/>
              <c:layout>
                <c:manualLayout>
                  <c:x val="-6.2143966856551772E-3"/>
                  <c:y val="3.295435821387378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4C5-4A42-B524-FED3926E3778}"/>
                </c:ext>
              </c:extLst>
            </c:dLbl>
            <c:dLbl>
              <c:idx val="7"/>
              <c:layout>
                <c:manualLayout>
                  <c:x val="-8.2858622475402103E-3"/>
                  <c:y val="6.590871642774742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4C5-4A42-B524-FED3926E3778}"/>
                </c:ext>
              </c:extLst>
            </c:dLbl>
            <c:dLbl>
              <c:idx val="8"/>
              <c:layout>
                <c:manualLayout>
                  <c:x val="-8.285862247540134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4C5-4A42-B524-FED3926E3778}"/>
                </c:ext>
              </c:extLst>
            </c:dLbl>
            <c:dLbl>
              <c:idx val="9"/>
              <c:layout>
                <c:manualLayout>
                  <c:x val="-6.2143966856552527E-3"/>
                  <c:y val="6.590871642774756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4C5-4A42-B524-FED3926E3778}"/>
                </c:ext>
              </c:extLst>
            </c:dLbl>
            <c:dLbl>
              <c:idx val="10"/>
              <c:layout>
                <c:manualLayout>
                  <c:x val="-8.285862247540134E-3"/>
                  <c:y val="6.590871642774756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84C5-4A42-B524-FED3926E3778}"/>
                </c:ext>
              </c:extLst>
            </c:dLbl>
            <c:dLbl>
              <c:idx val="11"/>
              <c:layout>
                <c:manualLayout>
                  <c:x val="-8.285862247540134E-3"/>
                  <c:y val="6.590871642774756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84C5-4A42-B524-FED3926E3778}"/>
                </c:ext>
              </c:extLst>
            </c:dLbl>
            <c:numFmt formatCode="#"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rgbClr val="FF3300"/>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Sheet1!$B$1:$M$1</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Sheet1!$B$2:$M$2</c:f>
              <c:numCache>
                <c:formatCode>#,##0.0</c:formatCode>
                <c:ptCount val="12"/>
                <c:pt idx="0">
                  <c:v>167.9</c:v>
                </c:pt>
                <c:pt idx="1">
                  <c:v>166.7</c:v>
                </c:pt>
                <c:pt idx="2">
                  <c:v>166.14</c:v>
                </c:pt>
                <c:pt idx="3">
                  <c:v>168.59</c:v>
                </c:pt>
                <c:pt idx="4">
                  <c:v>168.52</c:v>
                </c:pt>
                <c:pt idx="5">
                  <c:v>173.05</c:v>
                </c:pt>
                <c:pt idx="6">
                  <c:v>169.17</c:v>
                </c:pt>
                <c:pt idx="7">
                  <c:v>166.62</c:v>
                </c:pt>
                <c:pt idx="8">
                  <c:v>166.9</c:v>
                </c:pt>
                <c:pt idx="9">
                  <c:v>168.21</c:v>
                </c:pt>
                <c:pt idx="10">
                  <c:v>167.29</c:v>
                </c:pt>
                <c:pt idx="11">
                  <c:v>166</c:v>
                </c:pt>
              </c:numCache>
            </c:numRef>
          </c:val>
          <c:extLst>
            <c:ext xmlns:c16="http://schemas.microsoft.com/office/drawing/2014/chart" uri="{C3380CC4-5D6E-409C-BE32-E72D297353CC}">
              <c16:uniqueId val="{0000000C-84C5-4A42-B524-FED3926E3778}"/>
            </c:ext>
          </c:extLst>
        </c:ser>
        <c:ser>
          <c:idx val="2"/>
          <c:order val="1"/>
          <c:tx>
            <c:strRef>
              <c:f>Sheet1!$A$3</c:f>
              <c:strCache>
                <c:ptCount val="1"/>
                <c:pt idx="0">
                  <c:v>Monthly burn-up factor U2</c:v>
                </c:pt>
              </c:strCache>
            </c:strRef>
          </c:tx>
          <c:spPr>
            <a:gradFill rotWithShape="1">
              <a:gsLst>
                <a:gs pos="0">
                  <a:schemeClr val="accent1">
                    <a:tint val="65000"/>
                    <a:shade val="51000"/>
                    <a:satMod val="130000"/>
                  </a:schemeClr>
                </a:gs>
                <a:gs pos="80000">
                  <a:schemeClr val="accent1">
                    <a:tint val="65000"/>
                    <a:shade val="93000"/>
                    <a:satMod val="130000"/>
                  </a:schemeClr>
                </a:gs>
                <a:gs pos="100000">
                  <a:schemeClr val="accent1">
                    <a:tint val="65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6.3399993588367534E-17"/>
                  <c:y val="3.186963862339221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84C5-4A42-B524-FED3926E3778}"/>
                </c:ext>
              </c:extLst>
            </c:dLbl>
            <c:dLbl>
              <c:idx val="2"/>
              <c:layout>
                <c:manualLayout>
                  <c:x val="-1.729110708832043E-3"/>
                  <c:y val="6.373927724678442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84C5-4A42-B524-FED3926E3778}"/>
                </c:ext>
              </c:extLst>
            </c:dLbl>
            <c:dLbl>
              <c:idx val="3"/>
              <c:layout>
                <c:manualLayout>
                  <c:x val="-1.729110708832043E-3"/>
                  <c:y val="9.560891587017663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84C5-4A42-B524-FED3926E3778}"/>
                </c:ext>
              </c:extLst>
            </c:dLbl>
            <c:dLbl>
              <c:idx val="4"/>
              <c:layout>
                <c:manualLayout>
                  <c:x val="-5.187332126495749E-3"/>
                  <c:y val="6.373927724678384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84C5-4A42-B524-FED3926E3778}"/>
                </c:ext>
              </c:extLst>
            </c:dLbl>
            <c:numFmt formatCode="#"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Sheet1!$B$1:$M$1</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Sheet1!$B$3:$M$3</c:f>
              <c:numCache>
                <c:formatCode>#,##0.0</c:formatCode>
                <c:ptCount val="12"/>
                <c:pt idx="0">
                  <c:v>179.75</c:v>
                </c:pt>
                <c:pt idx="1">
                  <c:v>181.81</c:v>
                </c:pt>
                <c:pt idx="2">
                  <c:v>178.18</c:v>
                </c:pt>
                <c:pt idx="3">
                  <c:v>179.04</c:v>
                </c:pt>
                <c:pt idx="4">
                  <c:v>178.92</c:v>
                </c:pt>
                <c:pt idx="5">
                  <c:v>180.17</c:v>
                </c:pt>
                <c:pt idx="6">
                  <c:v>178.99</c:v>
                </c:pt>
                <c:pt idx="7">
                  <c:v>179.21</c:v>
                </c:pt>
                <c:pt idx="8">
                  <c:v>180.99</c:v>
                </c:pt>
                <c:pt idx="9">
                  <c:v>179.18</c:v>
                </c:pt>
                <c:pt idx="10">
                  <c:v>178.65</c:v>
                </c:pt>
                <c:pt idx="11">
                  <c:v>183.53</c:v>
                </c:pt>
              </c:numCache>
            </c:numRef>
          </c:val>
          <c:extLst>
            <c:ext xmlns:c16="http://schemas.microsoft.com/office/drawing/2014/chart" uri="{C3380CC4-5D6E-409C-BE32-E72D297353CC}">
              <c16:uniqueId val="{00000011-84C5-4A42-B524-FED3926E3778}"/>
            </c:ext>
          </c:extLst>
        </c:ser>
        <c:dLbls>
          <c:dLblPos val="outEnd"/>
          <c:showLegendKey val="0"/>
          <c:showVal val="1"/>
          <c:showCatName val="0"/>
          <c:showSerName val="0"/>
          <c:showPercent val="0"/>
          <c:showBubbleSize val="0"/>
        </c:dLbls>
        <c:gapWidth val="200"/>
        <c:overlap val="-100"/>
        <c:axId val="373449392"/>
        <c:axId val="373462448"/>
      </c:barChart>
      <c:catAx>
        <c:axId val="3734493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0" spcFirstLastPara="1" vertOverflow="ellipsis" wrap="square" anchor="ctr" anchorCtr="1"/>
          <a:lstStyle/>
          <a:p>
            <a:pPr>
              <a:defRPr sz="8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373462448"/>
        <c:crosses val="autoZero"/>
        <c:auto val="1"/>
        <c:lblAlgn val="ctr"/>
        <c:lblOffset val="100"/>
        <c:tickMarkSkip val="1"/>
        <c:noMultiLvlLbl val="0"/>
      </c:catAx>
      <c:valAx>
        <c:axId val="373462448"/>
        <c:scaling>
          <c:orientation val="minMax"/>
          <c:max val="200"/>
          <c:min val="0"/>
        </c:scaling>
        <c:delete val="0"/>
        <c:axPos val="l"/>
        <c:numFmt formatCode="#\ &quot;MWh/KgU&quot;" sourceLinked="0"/>
        <c:majorTickMark val="none"/>
        <c:minorTickMark val="none"/>
        <c:tickLblPos val="nextTo"/>
        <c:spPr>
          <a:noFill/>
          <a:ln>
            <a:noFill/>
          </a:ln>
          <a:effectLst/>
        </c:spPr>
        <c:txPr>
          <a:bodyPr rot="0" spcFirstLastPara="1" vertOverflow="ellipsis" wrap="square" anchor="ctr" anchorCtr="1"/>
          <a:lstStyle/>
          <a:p>
            <a:pPr>
              <a:defRPr sz="8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373449392"/>
        <c:crosses val="autoZero"/>
        <c:crossBetween val="between"/>
      </c:valAx>
      <c:spPr>
        <a:noFill/>
        <a:ln>
          <a:noFill/>
        </a:ln>
        <a:effectLst/>
      </c:spPr>
    </c:plotArea>
    <c:legend>
      <c:legendPos val="r"/>
      <c:legendEntry>
        <c:idx val="0"/>
        <c:txPr>
          <a:bodyPr rot="0" spcFirstLastPara="1" vertOverflow="ellipsis" vert="horz" wrap="square" anchor="ctr" anchorCtr="1"/>
          <a:lstStyle/>
          <a:p>
            <a:pPr>
              <a:defRPr sz="800" b="0" i="0" u="none" strike="noStrike" kern="1200" baseline="0">
                <a:solidFill>
                  <a:srgbClr val="FF3300"/>
                </a:solidFill>
                <a:latin typeface="Times New Roman" panose="02020603050405020304" pitchFamily="18" charset="0"/>
                <a:ea typeface="+mn-ea"/>
                <a:cs typeface="Times New Roman" panose="02020603050405020304" pitchFamily="18" charset="0"/>
              </a:defRPr>
            </a:pPr>
            <a:endParaRPr lang="en-US"/>
          </a:p>
        </c:txPr>
      </c:legendEntry>
      <c:layout>
        <c:manualLayout>
          <c:xMode val="edge"/>
          <c:yMode val="edge"/>
          <c:x val="0.22228538108034274"/>
          <c:y val="0.936173358019177"/>
          <c:w val="0.6575696163303254"/>
          <c:h val="5.0754122862669837E-2"/>
        </c:manualLayout>
      </c:layout>
      <c:overlay val="0"/>
      <c:spPr>
        <a:noFill/>
        <a:ln>
          <a:noFill/>
        </a:ln>
        <a:effectLst/>
      </c:spPr>
      <c:txPr>
        <a:bodyPr rot="0" spcFirstLastPara="1" vertOverflow="ellipsis" vert="horz" wrap="square" anchor="ctr" anchorCtr="1"/>
        <a:lstStyle/>
        <a:p>
          <a:pPr>
            <a:defRPr sz="8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5526323567257317E-2"/>
          <c:y val="6.8085205753358677E-2"/>
          <c:w val="0.90755316815593767"/>
          <c:h val="0.75346931031211462"/>
        </c:manualLayout>
      </c:layout>
      <c:barChart>
        <c:barDir val="col"/>
        <c:grouping val="clustered"/>
        <c:varyColors val="0"/>
        <c:ser>
          <c:idx val="0"/>
          <c:order val="0"/>
          <c:tx>
            <c:strRef>
              <c:f>Sheet1!$A$2</c:f>
              <c:strCache>
                <c:ptCount val="1"/>
                <c:pt idx="0">
                  <c:v>Capacity factor U1+U2</c:v>
                </c:pt>
              </c:strCache>
            </c:strRef>
          </c:tx>
          <c:spPr>
            <a:gradFill rotWithShape="1">
              <a:gsLst>
                <a:gs pos="0">
                  <a:schemeClr val="accent1">
                    <a:shade val="76000"/>
                    <a:shade val="51000"/>
                    <a:satMod val="130000"/>
                  </a:schemeClr>
                </a:gs>
                <a:gs pos="80000">
                  <a:schemeClr val="accent1">
                    <a:shade val="76000"/>
                    <a:shade val="93000"/>
                    <a:satMod val="130000"/>
                  </a:schemeClr>
                </a:gs>
                <a:gs pos="100000">
                  <a:schemeClr val="accent1">
                    <a:shade val="76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3"/>
            <c:invertIfNegative val="0"/>
            <c:bubble3D val="0"/>
            <c:extLst>
              <c:ext xmlns:c16="http://schemas.microsoft.com/office/drawing/2014/chart" uri="{C3380CC4-5D6E-409C-BE32-E72D297353CC}">
                <c16:uniqueId val="{00000000-DBDD-4B58-AE7F-44F8C96712CA}"/>
              </c:ext>
            </c:extLst>
          </c:dPt>
          <c:dLbls>
            <c:dLbl>
              <c:idx val="0"/>
              <c:layout>
                <c:manualLayout>
                  <c:x val="-5.1204431630812099E-4"/>
                  <c:y val="8.389097081626495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BDD-4B58-AE7F-44F8C96712CA}"/>
                </c:ext>
              </c:extLst>
            </c:dLbl>
            <c:dLbl>
              <c:idx val="1"/>
              <c:layout>
                <c:manualLayout>
                  <c:x val="0"/>
                  <c:y val="1.209635635211956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BDD-4B58-AE7F-44F8C96712CA}"/>
                </c:ext>
              </c:extLst>
            </c:dLbl>
            <c:dLbl>
              <c:idx val="2"/>
              <c:layout>
                <c:manualLayout>
                  <c:x val="4.5125799975713294E-3"/>
                  <c:y val="4.88002701986931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BDD-4B58-AE7F-44F8C96712CA}"/>
                </c:ext>
              </c:extLst>
            </c:dLbl>
            <c:dLbl>
              <c:idx val="3"/>
              <c:layout>
                <c:manualLayout>
                  <c:x val="-1.0160369778035375E-3"/>
                  <c:y val="8.389175300440872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BDD-4B58-AE7F-44F8C96712CA}"/>
                </c:ext>
              </c:extLst>
            </c:dLbl>
            <c:dLbl>
              <c:idx val="4"/>
              <c:layout>
                <c:manualLayout>
                  <c:x val="-1.6881598638992465E-3"/>
                  <c:y val="5.169557697780826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BDD-4B58-AE7F-44F8C96712CA}"/>
                </c:ext>
              </c:extLst>
            </c:dLbl>
            <c:dLbl>
              <c:idx val="5"/>
              <c:layout>
                <c:manualLayout>
                  <c:x val="7.7177893325384083E-4"/>
                  <c:y val="4.838465704490935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BDD-4B58-AE7F-44F8C96712CA}"/>
                </c:ext>
              </c:extLst>
            </c:dLbl>
            <c:dLbl>
              <c:idx val="6"/>
              <c:layout>
                <c:manualLayout>
                  <c:x val="3.5020861268439922E-4"/>
                  <c:y val="8.739155392058318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BDD-4B58-AE7F-44F8C96712CA}"/>
                </c:ext>
              </c:extLst>
            </c:dLbl>
            <c:dLbl>
              <c:idx val="7"/>
              <c:layout>
                <c:manualLayout>
                  <c:x val="-2.942437989153958E-3"/>
                  <c:y val="5.169557697780826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BDD-4B58-AE7F-44F8C96712CA}"/>
                </c:ext>
              </c:extLst>
            </c:dLbl>
            <c:dLbl>
              <c:idx val="8"/>
              <c:layout>
                <c:manualLayout>
                  <c:x val="3.9845378937224032E-3"/>
                  <c:y val="-3.632942210631504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BDD-4B58-AE7F-44F8C96712CA}"/>
                </c:ext>
              </c:extLst>
            </c:dLbl>
            <c:dLbl>
              <c:idx val="9"/>
              <c:layout>
                <c:manualLayout>
                  <c:x val="0"/>
                  <c:y val="8.38926174496644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BDD-4B58-AE7F-44F8C96712CA}"/>
                </c:ext>
              </c:extLst>
            </c:dLbl>
            <c:dLbl>
              <c:idx val="10"/>
              <c:layout>
                <c:manualLayout>
                  <c:x val="0"/>
                  <c:y val="9.7494764034940489E-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BDD-4B58-AE7F-44F8C96712CA}"/>
                </c:ext>
              </c:extLst>
            </c:dLbl>
            <c:dLbl>
              <c:idx val="11"/>
              <c:layout>
                <c:manualLayout>
                  <c:x val="0"/>
                  <c:y val="4.194630872483221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BDD-4B58-AE7F-44F8C96712CA}"/>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rgbClr val="FF3300"/>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Sheet1!$B$1:$M$1</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Sheet1!$B$2:$M$2</c:f>
              <c:numCache>
                <c:formatCode>0.00%</c:formatCode>
                <c:ptCount val="12"/>
                <c:pt idx="0">
                  <c:v>0.99909999999999999</c:v>
                </c:pt>
                <c:pt idx="1">
                  <c:v>0.99609999999999999</c:v>
                </c:pt>
                <c:pt idx="2">
                  <c:v>0.99570000000000003</c:v>
                </c:pt>
                <c:pt idx="3">
                  <c:v>0.99239999999999995</c:v>
                </c:pt>
                <c:pt idx="4">
                  <c:v>0.61280000000000001</c:v>
                </c:pt>
                <c:pt idx="5">
                  <c:v>0.52059999999999995</c:v>
                </c:pt>
                <c:pt idx="6">
                  <c:v>0.95169999999999999</c:v>
                </c:pt>
                <c:pt idx="7">
                  <c:v>0.85329999999999995</c:v>
                </c:pt>
                <c:pt idx="8">
                  <c:v>0.96150000000000002</c:v>
                </c:pt>
                <c:pt idx="9">
                  <c:v>0.95950000000000002</c:v>
                </c:pt>
                <c:pt idx="10">
                  <c:v>0.98280000000000001</c:v>
                </c:pt>
                <c:pt idx="11">
                  <c:v>0.98019999999999996</c:v>
                </c:pt>
              </c:numCache>
            </c:numRef>
          </c:val>
          <c:extLst>
            <c:ext xmlns:c16="http://schemas.microsoft.com/office/drawing/2014/chart" uri="{C3380CC4-5D6E-409C-BE32-E72D297353CC}">
              <c16:uniqueId val="{0000000C-DBDD-4B58-AE7F-44F8C96712CA}"/>
            </c:ext>
          </c:extLst>
        </c:ser>
        <c:ser>
          <c:idx val="1"/>
          <c:order val="1"/>
          <c:tx>
            <c:strRef>
              <c:f>Sheet1!$A$3</c:f>
              <c:strCache>
                <c:ptCount val="1"/>
                <c:pt idx="0">
                  <c:v>Cumulated capacity factor U1+U2</c:v>
                </c:pt>
              </c:strCache>
            </c:strRef>
          </c:tx>
          <c:spPr>
            <a:gradFill rotWithShape="1">
              <a:gsLst>
                <a:gs pos="0">
                  <a:schemeClr val="accent1">
                    <a:tint val="77000"/>
                    <a:shade val="51000"/>
                    <a:satMod val="130000"/>
                  </a:schemeClr>
                </a:gs>
                <a:gs pos="80000">
                  <a:schemeClr val="accent1">
                    <a:tint val="77000"/>
                    <a:shade val="93000"/>
                    <a:satMod val="130000"/>
                  </a:schemeClr>
                </a:gs>
                <a:gs pos="100000">
                  <a:schemeClr val="accent1">
                    <a:tint val="77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8.7800321928054505E-3"/>
                  <c:y val="8.233106028582360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DBDD-4B58-AE7F-44F8C96712CA}"/>
                </c:ext>
              </c:extLst>
            </c:dLbl>
            <c:dLbl>
              <c:idx val="1"/>
              <c:layout>
                <c:manualLayout>
                  <c:x val="3.3510488498693569E-3"/>
                  <c:y val="8.38917530044088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DBDD-4B58-AE7F-44F8C96712CA}"/>
                </c:ext>
              </c:extLst>
            </c:dLbl>
            <c:dLbl>
              <c:idx val="2"/>
              <c:layout>
                <c:manualLayout>
                  <c:x val="8.4168619507392854E-3"/>
                  <c:y val="8.389175300440872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DBDD-4B58-AE7F-44F8C96712CA}"/>
                </c:ext>
              </c:extLst>
            </c:dLbl>
            <c:dLbl>
              <c:idx val="3"/>
              <c:layout>
                <c:manualLayout>
                  <c:x val="1.0584741230302576E-2"/>
                  <c:y val="1.100228108196378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DBDD-4B58-AE7F-44F8C96712CA}"/>
                </c:ext>
              </c:extLst>
            </c:dLbl>
            <c:dLbl>
              <c:idx val="4"/>
              <c:layout>
                <c:manualLayout>
                  <c:x val="3.3612876897066444E-3"/>
                  <c:y val="9.033014245304199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DBDD-4B58-AE7F-44F8C96712CA}"/>
                </c:ext>
              </c:extLst>
            </c:dLbl>
            <c:dLbl>
              <c:idx val="5"/>
              <c:layout>
                <c:manualLayout>
                  <c:x val="-6.1709315026616007E-4"/>
                  <c:y val="1.291497078047625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DBDD-4B58-AE7F-44F8C96712CA}"/>
                </c:ext>
              </c:extLst>
            </c:dLbl>
            <c:dLbl>
              <c:idx val="6"/>
              <c:layout>
                <c:manualLayout>
                  <c:x val="8.4777147497755705E-3"/>
                  <c:y val="8.389220114862842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DBDD-4B58-AE7F-44F8C96712CA}"/>
                </c:ext>
              </c:extLst>
            </c:dLbl>
            <c:dLbl>
              <c:idx val="7"/>
              <c:layout>
                <c:manualLayout>
                  <c:x val="1.4690824411161017E-2"/>
                  <c:y val="8.389220114862826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DBDD-4B58-AE7F-44F8C96712CA}"/>
                </c:ext>
              </c:extLst>
            </c:dLbl>
            <c:dLbl>
              <c:idx val="8"/>
              <c:layout>
                <c:manualLayout>
                  <c:x val="6.4066781959802432E-3"/>
                  <c:y val="8.389220114862826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DBDD-4B58-AE7F-44F8C96712CA}"/>
                </c:ext>
              </c:extLst>
            </c:dLbl>
            <c:dLbl>
              <c:idx val="9"/>
              <c:layout>
                <c:manualLayout>
                  <c:x val="4.3355733795794492E-3"/>
                  <c:y val="8.389261744966366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DBDD-4B58-AE7F-44F8C96712CA}"/>
                </c:ext>
              </c:extLst>
            </c:dLbl>
            <c:dLbl>
              <c:idx val="10"/>
              <c:layout>
                <c:manualLayout>
                  <c:x val="8.5744174802008088E-3"/>
                  <c:y val="1.209635635211956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DBDD-4B58-AE7F-44F8C96712CA}"/>
                </c:ext>
              </c:extLst>
            </c:dLbl>
            <c:dLbl>
              <c:idx val="11"/>
              <c:layout>
                <c:manualLayout>
                  <c:x val="8.4777147497754179E-3"/>
                  <c:y val="8.389220114862842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DBDD-4B58-AE7F-44F8C96712CA}"/>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Sheet1!$B$1:$M$1</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Sheet1!$B$3:$M$3</c:f>
              <c:numCache>
                <c:formatCode>0.00%</c:formatCode>
                <c:ptCount val="12"/>
                <c:pt idx="0">
                  <c:v>0.99909999999999999</c:v>
                </c:pt>
                <c:pt idx="1">
                  <c:v>0.99770000000000003</c:v>
                </c:pt>
                <c:pt idx="2">
                  <c:v>0.997</c:v>
                </c:pt>
                <c:pt idx="3">
                  <c:v>0.99590000000000001</c:v>
                </c:pt>
                <c:pt idx="4">
                  <c:v>0.91720000000000002</c:v>
                </c:pt>
                <c:pt idx="5">
                  <c:v>0.85140000000000005</c:v>
                </c:pt>
                <c:pt idx="6">
                  <c:v>0.86609999999999998</c:v>
                </c:pt>
                <c:pt idx="7">
                  <c:v>0.86450000000000005</c:v>
                </c:pt>
                <c:pt idx="8">
                  <c:v>0.87509999999999999</c:v>
                </c:pt>
                <c:pt idx="9">
                  <c:v>0.88370000000000004</c:v>
                </c:pt>
                <c:pt idx="10">
                  <c:v>0.89259999999999995</c:v>
                </c:pt>
                <c:pt idx="11">
                  <c:v>0.90010000000000001</c:v>
                </c:pt>
              </c:numCache>
            </c:numRef>
          </c:val>
          <c:extLst>
            <c:ext xmlns:c16="http://schemas.microsoft.com/office/drawing/2014/chart" uri="{C3380CC4-5D6E-409C-BE32-E72D297353CC}">
              <c16:uniqueId val="{00000019-DBDD-4B58-AE7F-44F8C96712CA}"/>
            </c:ext>
          </c:extLst>
        </c:ser>
        <c:dLbls>
          <c:showLegendKey val="0"/>
          <c:showVal val="0"/>
          <c:showCatName val="0"/>
          <c:showSerName val="0"/>
          <c:showPercent val="0"/>
          <c:showBubbleSize val="0"/>
        </c:dLbls>
        <c:gapWidth val="200"/>
        <c:overlap val="-100"/>
        <c:axId val="373461360"/>
        <c:axId val="373454288"/>
      </c:barChart>
      <c:catAx>
        <c:axId val="37346136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0" spcFirstLastPara="1" vertOverflow="ellipsis" wrap="square" anchor="ctr" anchorCtr="1"/>
          <a:lstStyle/>
          <a:p>
            <a:pPr>
              <a:defRPr sz="8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373454288"/>
        <c:crosses val="autoZero"/>
        <c:auto val="1"/>
        <c:lblAlgn val="ctr"/>
        <c:lblOffset val="100"/>
        <c:tickMarkSkip val="1"/>
        <c:noMultiLvlLbl val="0"/>
      </c:catAx>
      <c:valAx>
        <c:axId val="373454288"/>
        <c:scaling>
          <c:orientation val="minMax"/>
          <c:max val="1.05"/>
          <c:min val="0"/>
        </c:scaling>
        <c:delete val="0"/>
        <c:axPos val="l"/>
        <c:numFmt formatCode="0%" sourceLinked="0"/>
        <c:majorTickMark val="none"/>
        <c:minorTickMark val="none"/>
        <c:tickLblPos val="nextTo"/>
        <c:spPr>
          <a:noFill/>
          <a:ln>
            <a:noFill/>
          </a:ln>
          <a:effectLst/>
        </c:spPr>
        <c:txPr>
          <a:bodyPr rot="0" spcFirstLastPara="1" vertOverflow="ellipsis" wrap="square" anchor="ctr" anchorCtr="1"/>
          <a:lstStyle/>
          <a:p>
            <a:pPr>
              <a:defRPr sz="8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373461360"/>
        <c:crosses val="autoZero"/>
        <c:crossBetween val="between"/>
      </c:valAx>
      <c:spPr>
        <a:noFill/>
        <a:ln>
          <a:noFill/>
        </a:ln>
        <a:effectLst/>
      </c:spPr>
    </c:plotArea>
    <c:legend>
      <c:legendPos val="r"/>
      <c:legendEntry>
        <c:idx val="0"/>
        <c:txPr>
          <a:bodyPr rot="0" spcFirstLastPara="1" vertOverflow="ellipsis" vert="horz" wrap="square" anchor="ctr" anchorCtr="1"/>
          <a:lstStyle/>
          <a:p>
            <a:pPr>
              <a:defRPr sz="800" b="0" i="0" u="none" strike="noStrike" kern="1200" baseline="0">
                <a:solidFill>
                  <a:srgbClr val="FF3300"/>
                </a:solidFill>
                <a:latin typeface="Times New Roman" panose="02020603050405020304" pitchFamily="18" charset="0"/>
                <a:ea typeface="+mn-ea"/>
                <a:cs typeface="Times New Roman" panose="02020603050405020304" pitchFamily="18" charset="0"/>
              </a:defRPr>
            </a:pPr>
            <a:endParaRPr lang="en-US"/>
          </a:p>
        </c:txPr>
      </c:legendEntry>
      <c:legendEntry>
        <c:idx val="1"/>
        <c:txPr>
          <a:bodyPr rot="0" spcFirstLastPara="1" vertOverflow="ellipsis" vert="horz" wrap="square" anchor="ctr" anchorCtr="1"/>
          <a:lstStyle/>
          <a:p>
            <a:pPr>
              <a:defRPr sz="8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legendEntry>
      <c:layout>
        <c:manualLayout>
          <c:xMode val="edge"/>
          <c:yMode val="edge"/>
          <c:x val="0.24600317062703092"/>
          <c:y val="0.88516021688206492"/>
          <c:w val="0.56062616603880522"/>
          <c:h val="9.1234212334196457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eaLnBrk="1" hangingPunct="1">
              <a:defRPr sz="1200">
                <a:latin typeface="Arial" pitchFamily="34" charset="0"/>
                <a:cs typeface="Arial" pitchFamily="34" charset="0"/>
              </a:defRPr>
            </a:lvl1pPr>
          </a:lstStyle>
          <a:p>
            <a:pPr>
              <a:defRPr/>
            </a:pPr>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eaLnBrk="1" hangingPunct="1">
              <a:defRPr sz="1200">
                <a:latin typeface="Arial" pitchFamily="34" charset="0"/>
                <a:cs typeface="Arial" pitchFamily="34" charset="0"/>
              </a:defRPr>
            </a:lvl1pPr>
          </a:lstStyle>
          <a:p>
            <a:pPr>
              <a:defRPr/>
            </a:pPr>
            <a:fld id="{AC34008A-8DF2-4E1B-983C-2DAA0042D1A6}" type="datetimeFigureOut">
              <a:rPr lang="en-US"/>
              <a:pPr>
                <a:defRPr/>
              </a:pPr>
              <a:t>27-Apr-23</a:t>
            </a:fld>
            <a:endParaRPr lang="en-US"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79451" y="4716463"/>
            <a:ext cx="5438775" cy="4467225"/>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eaLnBrk="1" hangingPunct="1">
              <a:defRPr sz="1200">
                <a:latin typeface="Arial" pitchFamily="34" charset="0"/>
                <a:cs typeface="Arial" pitchFamily="34" charset="0"/>
              </a:defRPr>
            </a:lvl1pPr>
          </a:lstStyle>
          <a:p>
            <a:pPr>
              <a:defRPr/>
            </a:pPr>
            <a:endParaRPr lang="en-US"/>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3099A1AD-962E-4433-A344-C8C4E646254E}" type="slidenum">
              <a:rPr lang="en-US" altLang="en-US"/>
              <a:pPr>
                <a:defRPr/>
              </a:pPr>
              <a:t>‹#›</a:t>
            </a:fld>
            <a:endParaRPr lang="en-US" altLang="en-US"/>
          </a:p>
        </p:txBody>
      </p:sp>
    </p:spTree>
    <p:extLst>
      <p:ext uri="{BB962C8B-B14F-4D97-AF65-F5344CB8AC3E}">
        <p14:creationId xmlns:p14="http://schemas.microsoft.com/office/powerpoint/2010/main" val="33580876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DAD85E5-056B-42BA-9D3A-DED7A0E9EA71}" type="slidenum">
              <a:rPr lang="en-US" altLang="en-US" smtClean="0"/>
              <a:pPr/>
              <a:t>2</a:t>
            </a:fld>
            <a:endParaRPr lang="en-US" altLang="en-US"/>
          </a:p>
        </p:txBody>
      </p:sp>
    </p:spTree>
    <p:extLst>
      <p:ext uri="{BB962C8B-B14F-4D97-AF65-F5344CB8AC3E}">
        <p14:creationId xmlns:p14="http://schemas.microsoft.com/office/powerpoint/2010/main" val="25927678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1D148CB-32A4-43AB-A1C8-7B4DEDCB5AAD}" type="slidenum">
              <a:rPr lang="en-US" altLang="en-US" smtClean="0"/>
              <a:pPr/>
              <a:t>14</a:t>
            </a:fld>
            <a:endParaRPr lang="en-US" altLang="en-US"/>
          </a:p>
        </p:txBody>
      </p:sp>
    </p:spTree>
    <p:extLst>
      <p:ext uri="{BB962C8B-B14F-4D97-AF65-F5344CB8AC3E}">
        <p14:creationId xmlns:p14="http://schemas.microsoft.com/office/powerpoint/2010/main" val="7425181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7B76773-32DB-4B0A-923B-1AA423F01266}"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6474589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196F1D4-2AC6-4BA5-AA77-C8AD54CB8CB5}" type="slidenum">
              <a:rPr lang="en-US" altLang="en-US" smtClean="0"/>
              <a:pPr/>
              <a:t>3</a:t>
            </a:fld>
            <a:endParaRPr lang="en-US" altLang="en-US"/>
          </a:p>
        </p:txBody>
      </p:sp>
    </p:spTree>
    <p:extLst>
      <p:ext uri="{BB962C8B-B14F-4D97-AF65-F5344CB8AC3E}">
        <p14:creationId xmlns:p14="http://schemas.microsoft.com/office/powerpoint/2010/main" val="8513942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8AEE511-5451-4834-8011-B3D1E530A55E}" type="slidenum">
              <a:rPr lang="en-US" altLang="en-US" smtClean="0"/>
              <a:pPr/>
              <a:t>4</a:t>
            </a:fld>
            <a:endParaRPr lang="en-US" altLang="en-US"/>
          </a:p>
        </p:txBody>
      </p:sp>
    </p:spTree>
    <p:extLst>
      <p:ext uri="{BB962C8B-B14F-4D97-AF65-F5344CB8AC3E}">
        <p14:creationId xmlns:p14="http://schemas.microsoft.com/office/powerpoint/2010/main" val="14434025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3099A1AD-962E-4433-A344-C8C4E646254E}" type="slidenum">
              <a:rPr lang="en-US" altLang="en-US" smtClean="0"/>
              <a:pPr>
                <a:defRPr/>
              </a:pPr>
              <a:t>5</a:t>
            </a:fld>
            <a:endParaRPr lang="en-US" altLang="en-US"/>
          </a:p>
        </p:txBody>
      </p:sp>
    </p:spTree>
    <p:extLst>
      <p:ext uri="{BB962C8B-B14F-4D97-AF65-F5344CB8AC3E}">
        <p14:creationId xmlns:p14="http://schemas.microsoft.com/office/powerpoint/2010/main" val="39033744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DAD85E5-056B-42BA-9D3A-DED7A0E9EA71}" type="slidenum">
              <a:rPr lang="en-US" altLang="en-US" smtClean="0"/>
              <a:pPr/>
              <a:t>6</a:t>
            </a:fld>
            <a:endParaRPr lang="en-US" altLang="en-US"/>
          </a:p>
        </p:txBody>
      </p:sp>
    </p:spTree>
    <p:extLst>
      <p:ext uri="{BB962C8B-B14F-4D97-AF65-F5344CB8AC3E}">
        <p14:creationId xmlns:p14="http://schemas.microsoft.com/office/powerpoint/2010/main" val="19638352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E2C2FA1-655F-4698-B250-BD52BA879EB0}"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777182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72E19B4-EE12-4D1D-ACA6-E95E129C4D61}" type="slidenum">
              <a:rPr lang="en-US" altLang="en-US" smtClean="0"/>
              <a:pPr/>
              <a:t>10</a:t>
            </a:fld>
            <a:endParaRPr lang="en-US" altLang="en-US"/>
          </a:p>
        </p:txBody>
      </p:sp>
    </p:spTree>
    <p:extLst>
      <p:ext uri="{BB962C8B-B14F-4D97-AF65-F5344CB8AC3E}">
        <p14:creationId xmlns:p14="http://schemas.microsoft.com/office/powerpoint/2010/main" val="38236704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355593D-7C9E-4CE9-A0EB-1E2CDEC61FB0}"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296010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928CF00-9ABC-49FA-8088-06BD5CE5B75D}" type="slidenum">
              <a:rPr lang="en-US" altLang="en-US" smtClean="0"/>
              <a:pPr/>
              <a:t>13</a:t>
            </a:fld>
            <a:endParaRPr lang="en-US" altLang="en-US"/>
          </a:p>
        </p:txBody>
      </p:sp>
    </p:spTree>
    <p:extLst>
      <p:ext uri="{BB962C8B-B14F-4D97-AF65-F5344CB8AC3E}">
        <p14:creationId xmlns:p14="http://schemas.microsoft.com/office/powerpoint/2010/main" val="7724798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9C4A2675-060D-4FDF-B69D-72AB99759FCB}" type="slidenum">
              <a:rPr lang="es-ES" altLang="en-US"/>
              <a:pPr>
                <a:defRPr/>
              </a:pPr>
              <a:t>‹#›</a:t>
            </a:fld>
            <a:endParaRPr lang="es-ES" altLang="en-US"/>
          </a:p>
        </p:txBody>
      </p:sp>
    </p:spTree>
    <p:extLst>
      <p:ext uri="{BB962C8B-B14F-4D97-AF65-F5344CB8AC3E}">
        <p14:creationId xmlns:p14="http://schemas.microsoft.com/office/powerpoint/2010/main" val="3573254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F75B982D-72AF-4CA3-8A61-157EED5B014C}" type="slidenum">
              <a:rPr lang="es-ES" altLang="en-US"/>
              <a:pPr>
                <a:defRPr/>
              </a:pPr>
              <a:t>‹#›</a:t>
            </a:fld>
            <a:endParaRPr lang="es-ES" altLang="en-US"/>
          </a:p>
        </p:txBody>
      </p:sp>
    </p:spTree>
    <p:extLst>
      <p:ext uri="{BB962C8B-B14F-4D97-AF65-F5344CB8AC3E}">
        <p14:creationId xmlns:p14="http://schemas.microsoft.com/office/powerpoint/2010/main" val="3446163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A5E826F0-E897-4C17-A3CC-84E817A7AC31}" type="slidenum">
              <a:rPr lang="es-ES" altLang="en-US"/>
              <a:pPr>
                <a:defRPr/>
              </a:pPr>
              <a:t>‹#›</a:t>
            </a:fld>
            <a:endParaRPr lang="es-ES" altLang="en-US"/>
          </a:p>
        </p:txBody>
      </p:sp>
    </p:spTree>
    <p:extLst>
      <p:ext uri="{BB962C8B-B14F-4D97-AF65-F5344CB8AC3E}">
        <p14:creationId xmlns:p14="http://schemas.microsoft.com/office/powerpoint/2010/main" val="607859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A0695E27-CBA0-457E-9937-C730F2AF1666}" type="slidenum">
              <a:rPr lang="es-ES" altLang="en-US"/>
              <a:pPr>
                <a:defRPr/>
              </a:pPr>
              <a:t>‹#›</a:t>
            </a:fld>
            <a:endParaRPr lang="es-ES" altLang="en-US"/>
          </a:p>
        </p:txBody>
      </p:sp>
    </p:spTree>
    <p:extLst>
      <p:ext uri="{BB962C8B-B14F-4D97-AF65-F5344CB8AC3E}">
        <p14:creationId xmlns:p14="http://schemas.microsoft.com/office/powerpoint/2010/main" val="3257069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85F2D6C6-7866-41DD-8544-09D195EF36A3}" type="slidenum">
              <a:rPr lang="es-ES" altLang="en-US"/>
              <a:pPr>
                <a:defRPr/>
              </a:pPr>
              <a:t>‹#›</a:t>
            </a:fld>
            <a:endParaRPr lang="es-ES" altLang="en-US"/>
          </a:p>
        </p:txBody>
      </p:sp>
    </p:spTree>
    <p:extLst>
      <p:ext uri="{BB962C8B-B14F-4D97-AF65-F5344CB8AC3E}">
        <p14:creationId xmlns:p14="http://schemas.microsoft.com/office/powerpoint/2010/main" val="30191020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28A5EA11-3A53-46DF-85D1-7FE59CF2F9A6}" type="slidenum">
              <a:rPr lang="es-ES" altLang="en-US"/>
              <a:pPr>
                <a:defRPr/>
              </a:pPr>
              <a:t>‹#›</a:t>
            </a:fld>
            <a:endParaRPr lang="es-ES" altLang="en-US"/>
          </a:p>
        </p:txBody>
      </p:sp>
    </p:spTree>
    <p:extLst>
      <p:ext uri="{BB962C8B-B14F-4D97-AF65-F5344CB8AC3E}">
        <p14:creationId xmlns:p14="http://schemas.microsoft.com/office/powerpoint/2010/main" val="1498620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B82EF958-9533-45EE-8015-3DDDACB555A3}" type="slidenum">
              <a:rPr lang="es-ES" altLang="en-US"/>
              <a:pPr>
                <a:defRPr/>
              </a:pPr>
              <a:t>‹#›</a:t>
            </a:fld>
            <a:endParaRPr lang="es-ES" altLang="en-US"/>
          </a:p>
        </p:txBody>
      </p:sp>
    </p:spTree>
    <p:extLst>
      <p:ext uri="{BB962C8B-B14F-4D97-AF65-F5344CB8AC3E}">
        <p14:creationId xmlns:p14="http://schemas.microsoft.com/office/powerpoint/2010/main" val="2658884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653621AC-AE1F-4725-976F-0541C091E949}" type="slidenum">
              <a:rPr lang="es-ES" altLang="en-US"/>
              <a:pPr>
                <a:defRPr/>
              </a:pPr>
              <a:t>‹#›</a:t>
            </a:fld>
            <a:endParaRPr lang="es-ES" altLang="en-US"/>
          </a:p>
        </p:txBody>
      </p:sp>
    </p:spTree>
    <p:extLst>
      <p:ext uri="{BB962C8B-B14F-4D97-AF65-F5344CB8AC3E}">
        <p14:creationId xmlns:p14="http://schemas.microsoft.com/office/powerpoint/2010/main" val="1990513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136E0AE7-B6C5-4CCD-9E79-61BAFE5E9444}" type="slidenum">
              <a:rPr lang="es-ES" altLang="en-US"/>
              <a:pPr>
                <a:defRPr/>
              </a:pPr>
              <a:t>‹#›</a:t>
            </a:fld>
            <a:endParaRPr lang="es-ES" altLang="en-US"/>
          </a:p>
        </p:txBody>
      </p:sp>
    </p:spTree>
    <p:extLst>
      <p:ext uri="{BB962C8B-B14F-4D97-AF65-F5344CB8AC3E}">
        <p14:creationId xmlns:p14="http://schemas.microsoft.com/office/powerpoint/2010/main" val="543182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76647E20-C9EA-46AF-BE02-E9FF49038FB7}" type="slidenum">
              <a:rPr lang="es-ES" altLang="en-US"/>
              <a:pPr>
                <a:defRPr/>
              </a:pPr>
              <a:t>‹#›</a:t>
            </a:fld>
            <a:endParaRPr lang="es-ES" altLang="en-US"/>
          </a:p>
        </p:txBody>
      </p:sp>
    </p:spTree>
    <p:extLst>
      <p:ext uri="{BB962C8B-B14F-4D97-AF65-F5344CB8AC3E}">
        <p14:creationId xmlns:p14="http://schemas.microsoft.com/office/powerpoint/2010/main" val="3596236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08724131-1A70-47BE-964F-5018917E5F00}" type="slidenum">
              <a:rPr lang="es-ES" altLang="en-US"/>
              <a:pPr>
                <a:defRPr/>
              </a:pPr>
              <a:t>‹#›</a:t>
            </a:fld>
            <a:endParaRPr lang="es-ES" altLang="en-US"/>
          </a:p>
        </p:txBody>
      </p:sp>
    </p:spTree>
    <p:extLst>
      <p:ext uri="{BB962C8B-B14F-4D97-AF65-F5344CB8AC3E}">
        <p14:creationId xmlns:p14="http://schemas.microsoft.com/office/powerpoint/2010/main" val="248052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n-US"/>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n-US"/>
              <a:t>Haga clic para modificar el estilo de texto del patrón</a:t>
            </a:r>
          </a:p>
          <a:p>
            <a:pPr lvl="1"/>
            <a:r>
              <a:rPr lang="es-ES" altLang="en-US"/>
              <a:t>Segundo nivel</a:t>
            </a:r>
          </a:p>
          <a:p>
            <a:pPr lvl="2"/>
            <a:r>
              <a:rPr lang="es-ES" altLang="en-US"/>
              <a:t>Tercer nivel</a:t>
            </a:r>
          </a:p>
          <a:p>
            <a:pPr lvl="3"/>
            <a:r>
              <a:rPr lang="es-ES" altLang="en-US"/>
              <a:t>Cuarto nivel</a:t>
            </a:r>
          </a:p>
          <a:p>
            <a:pPr lvl="4"/>
            <a:r>
              <a:rPr lang="es-ES" altLang="en-US"/>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a:defRPr/>
            </a:pPr>
            <a:endParaRPr 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a:defRPr/>
            </a:pPr>
            <a:endParaRPr lang="es-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DF170604-D3C3-4EB4-AEF7-57FB17C319B8}" type="slidenum">
              <a:rPr lang="es-ES" altLang="en-US"/>
              <a:pPr>
                <a:defRPr/>
              </a:pPr>
              <a:t>‹#›</a:t>
            </a:fld>
            <a:endParaRPr lang="es-E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wmf"/></Relationships>
</file>

<file path=ppt/slides/_rels/slide1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nuclearelectrica.ro/"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mailto:Dan.Niculaie@nuclearelectrica.ro" TargetMode="External"/><Relationship Id="rId5" Type="http://schemas.openxmlformats.org/officeDocument/2006/relationships/hyperlink" Target="mailto:Cosmin.Ghita@nuclearelectrica.ro" TargetMode="External"/><Relationship Id="rId4" Type="http://schemas.openxmlformats.org/officeDocument/2006/relationships/hyperlink" Target="mailto:investor.relations@nuclearelectrica,ro"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w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slide" Target="slide15.xml"/><Relationship Id="rId3" Type="http://schemas.openxmlformats.org/officeDocument/2006/relationships/slide" Target="slide4.xml"/><Relationship Id="rId7" Type="http://schemas.openxmlformats.org/officeDocument/2006/relationships/slide" Target="slide9.xml"/><Relationship Id="rId12" Type="http://schemas.openxmlformats.org/officeDocument/2006/relationships/slide" Target="slide14.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slide" Target="slide8.xml"/><Relationship Id="rId11" Type="http://schemas.openxmlformats.org/officeDocument/2006/relationships/slide" Target="slide13.xml"/><Relationship Id="rId5" Type="http://schemas.openxmlformats.org/officeDocument/2006/relationships/slide" Target="slide3.xml"/><Relationship Id="rId15" Type="http://schemas.openxmlformats.org/officeDocument/2006/relationships/slide" Target="slide17.xml"/><Relationship Id="rId10" Type="http://schemas.openxmlformats.org/officeDocument/2006/relationships/slide" Target="slide12.xml"/><Relationship Id="rId4" Type="http://schemas.openxmlformats.org/officeDocument/2006/relationships/slide" Target="slide5.xml"/><Relationship Id="rId9" Type="http://schemas.openxmlformats.org/officeDocument/2006/relationships/slide" Target="slide11.xml"/><Relationship Id="rId1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1.e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110"/>
          <p:cNvSpPr>
            <a:spLocks noGrp="1" noChangeArrowheads="1"/>
          </p:cNvSpPr>
          <p:nvPr>
            <p:ph type="ctrTitle"/>
          </p:nvPr>
        </p:nvSpPr>
        <p:spPr>
          <a:xfrm>
            <a:off x="2987675" y="4472868"/>
            <a:ext cx="5688013" cy="1655589"/>
          </a:xfrm>
        </p:spPr>
        <p:txBody>
          <a:bodyPr/>
          <a:lstStyle/>
          <a:p>
            <a:br>
              <a:rPr lang="en-GB" altLang="en-US" sz="2000" b="1" dirty="0">
                <a:solidFill>
                  <a:schemeClr val="bg1"/>
                </a:solidFill>
                <a:latin typeface="Calibri" panose="020F0502020204030204" pitchFamily="34" charset="0"/>
              </a:rPr>
            </a:br>
            <a:r>
              <a:rPr lang="en-GB" altLang="en-US" sz="2000" b="1" dirty="0">
                <a:solidFill>
                  <a:schemeClr val="bg1"/>
                </a:solidFill>
                <a:latin typeface="Calibri" panose="020F0502020204030204" pitchFamily="34" charset="0"/>
              </a:rPr>
              <a:t>SNN Investors Day</a:t>
            </a:r>
            <a:br>
              <a:rPr lang="en-GB" altLang="en-US" sz="2000" b="1" dirty="0">
                <a:solidFill>
                  <a:schemeClr val="bg1"/>
                </a:solidFill>
                <a:latin typeface="Calibri" panose="020F0502020204030204" pitchFamily="34" charset="0"/>
              </a:rPr>
            </a:br>
            <a:r>
              <a:rPr lang="en-GB" altLang="en-US" sz="2000" b="1" dirty="0">
                <a:solidFill>
                  <a:schemeClr val="bg1"/>
                </a:solidFill>
                <a:latin typeface="Calibri" panose="020F0502020204030204" pitchFamily="34" charset="0"/>
              </a:rPr>
              <a:t>Audited Individual Financial Statements as at and for the year ended </a:t>
            </a:r>
            <a:br>
              <a:rPr lang="en-GB" altLang="en-US" sz="2000" b="1" dirty="0">
                <a:solidFill>
                  <a:schemeClr val="bg1"/>
                </a:solidFill>
                <a:latin typeface="Calibri" panose="020F0502020204030204" pitchFamily="34" charset="0"/>
              </a:rPr>
            </a:br>
            <a:r>
              <a:rPr lang="en-GB" altLang="en-US" sz="2000" b="1" dirty="0">
                <a:solidFill>
                  <a:schemeClr val="bg1"/>
                </a:solidFill>
                <a:latin typeface="Calibri" panose="020F0502020204030204" pitchFamily="34" charset="0"/>
              </a:rPr>
              <a:t>December 31, 2022</a:t>
            </a:r>
            <a:br>
              <a:rPr lang="en-GB" altLang="en-US" sz="2000" b="1" dirty="0">
                <a:solidFill>
                  <a:schemeClr val="bg1"/>
                </a:solidFill>
                <a:latin typeface="Calibri" panose="020F0502020204030204" pitchFamily="34" charset="0"/>
              </a:rPr>
            </a:br>
            <a:br>
              <a:rPr lang="en-GB" altLang="en-US" sz="2000" b="1" dirty="0">
                <a:solidFill>
                  <a:schemeClr val="bg1"/>
                </a:solidFill>
                <a:latin typeface="Calibri" panose="020F0502020204030204" pitchFamily="34" charset="0"/>
              </a:rPr>
            </a:br>
            <a:r>
              <a:rPr lang="en-GB" altLang="en-US" sz="1600" b="1" dirty="0">
                <a:solidFill>
                  <a:srgbClr val="FFC000"/>
                </a:solidFill>
                <a:latin typeface="Calibri" panose="020F0502020204030204" pitchFamily="34" charset="0"/>
              </a:rPr>
              <a:t>Bucharest: April 27, 2023</a:t>
            </a:r>
            <a:endParaRPr lang="en-GB" altLang="en-US" sz="2000" b="1" dirty="0">
              <a:solidFill>
                <a:srgbClr val="FFC000"/>
              </a:solidFill>
              <a:latin typeface="Calibri" panose="020F0502020204030204" pitchFamily="34" charset="0"/>
            </a:endParaRPr>
          </a:p>
        </p:txBody>
      </p:sp>
      <p:sp>
        <p:nvSpPr>
          <p:cNvPr id="3075" name="Rectangle 122"/>
          <p:cNvSpPr>
            <a:spLocks noChangeArrowheads="1"/>
          </p:cNvSpPr>
          <p:nvPr/>
        </p:nvSpPr>
        <p:spPr bwMode="auto">
          <a:xfrm>
            <a:off x="2987675" y="5300663"/>
            <a:ext cx="3960813"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pic>
        <p:nvPicPr>
          <p:cNvPr id="3076" name="Picture 125" descr="C:\Users\lrizea\Documents\Achizitii publice\2014\site\images\poza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2388" y="0"/>
            <a:ext cx="6551612" cy="429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126" descr="C:\Users\lrizea\Documents\ID SNN\docs\main_logo.ep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4389438"/>
            <a:ext cx="1582737"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381000" y="5649913"/>
            <a:ext cx="1755775" cy="307975"/>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400" b="1" i="0" u="none" strike="noStrike" kern="0" cap="none" spc="0" normalizeH="0" baseline="0" noProof="0">
                <a:ln>
                  <a:noFill/>
                </a:ln>
                <a:solidFill>
                  <a:srgbClr val="FFFFFF"/>
                </a:solidFill>
                <a:effectLst/>
                <a:uLnTx/>
                <a:uFillTx/>
                <a:latin typeface="Calibri" pitchFamily="34" charset="0"/>
                <a:ea typeface="+mn-ea"/>
                <a:cs typeface="Arial" panose="020B0604020202020204" pitchFamily="34" charset="0"/>
              </a:rPr>
              <a:t>POWERed by people </a:t>
            </a:r>
            <a:endParaRPr kumimoji="0" lang="en-GB" sz="1400" b="1" i="0" u="none" strike="noStrike" kern="0" cap="none" spc="0" normalizeH="0" baseline="0" noProof="0" dirty="0">
              <a:ln>
                <a:noFill/>
              </a:ln>
              <a:solidFill>
                <a:srgbClr val="FFFFFF"/>
              </a:solidFill>
              <a:effectLst/>
              <a:uLnTx/>
              <a:uFillTx/>
              <a:latin typeface="Calibri" pitchFamily="34" charset="0"/>
              <a:ea typeface="+mn-ea"/>
              <a:cs typeface="Arial" panose="020B0604020202020204" pitchFamily="34" charset="0"/>
            </a:endParaRPr>
          </a:p>
        </p:txBody>
      </p:sp>
    </p:spTree>
    <p:extLst>
      <p:ext uri="{BB962C8B-B14F-4D97-AF65-F5344CB8AC3E}">
        <p14:creationId xmlns:p14="http://schemas.microsoft.com/office/powerpoint/2010/main" val="37032096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107950" y="367685"/>
            <a:ext cx="8424863"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1" fontAlgn="base" hangingPunct="1">
              <a:spcBef>
                <a:spcPct val="0"/>
              </a:spcBef>
              <a:spcAft>
                <a:spcPct val="0"/>
              </a:spcAft>
              <a:defRPr sz="3600">
                <a:solidFill>
                  <a:srgbClr val="4D4D4D"/>
                </a:solidFill>
                <a:latin typeface="+mj-lt"/>
                <a:ea typeface="+mj-ea"/>
                <a:cs typeface="+mj-cs"/>
              </a:defRPr>
            </a:lvl1pPr>
            <a:lvl2pPr algn="l" rtl="0" eaLnBrk="1" fontAlgn="base" hangingPunct="1">
              <a:spcBef>
                <a:spcPct val="0"/>
              </a:spcBef>
              <a:spcAft>
                <a:spcPct val="0"/>
              </a:spcAft>
              <a:defRPr sz="3600">
                <a:solidFill>
                  <a:srgbClr val="4D4D4D"/>
                </a:solidFill>
                <a:latin typeface="Arial" pitchFamily="34" charset="0"/>
              </a:defRPr>
            </a:lvl2pPr>
            <a:lvl3pPr algn="l" rtl="0" eaLnBrk="1" fontAlgn="base" hangingPunct="1">
              <a:spcBef>
                <a:spcPct val="0"/>
              </a:spcBef>
              <a:spcAft>
                <a:spcPct val="0"/>
              </a:spcAft>
              <a:defRPr sz="3600">
                <a:solidFill>
                  <a:srgbClr val="4D4D4D"/>
                </a:solidFill>
                <a:latin typeface="Arial" pitchFamily="34" charset="0"/>
              </a:defRPr>
            </a:lvl3pPr>
            <a:lvl4pPr algn="l" rtl="0" eaLnBrk="1" fontAlgn="base" hangingPunct="1">
              <a:spcBef>
                <a:spcPct val="0"/>
              </a:spcBef>
              <a:spcAft>
                <a:spcPct val="0"/>
              </a:spcAft>
              <a:defRPr sz="3600">
                <a:solidFill>
                  <a:srgbClr val="4D4D4D"/>
                </a:solidFill>
                <a:latin typeface="Arial" pitchFamily="34" charset="0"/>
              </a:defRPr>
            </a:lvl4pPr>
            <a:lvl5pPr algn="l" rtl="0" eaLnBrk="1" fontAlgn="base" hangingPunct="1">
              <a:spcBef>
                <a:spcPct val="0"/>
              </a:spcBef>
              <a:spcAft>
                <a:spcPct val="0"/>
              </a:spcAft>
              <a:defRPr sz="3600">
                <a:solidFill>
                  <a:srgbClr val="4D4D4D"/>
                </a:solidFill>
                <a:latin typeface="Arial" pitchFamily="34" charset="0"/>
              </a:defRPr>
            </a:lvl5pPr>
            <a:lvl6pPr marL="457200" algn="l" rtl="0" eaLnBrk="1" fontAlgn="base" hangingPunct="1">
              <a:spcBef>
                <a:spcPct val="0"/>
              </a:spcBef>
              <a:spcAft>
                <a:spcPct val="0"/>
              </a:spcAft>
              <a:defRPr sz="3600">
                <a:solidFill>
                  <a:srgbClr val="4D4D4D"/>
                </a:solidFill>
                <a:latin typeface="Arial" pitchFamily="34" charset="0"/>
              </a:defRPr>
            </a:lvl6pPr>
            <a:lvl7pPr marL="914400" algn="l" rtl="0" eaLnBrk="1" fontAlgn="base" hangingPunct="1">
              <a:spcBef>
                <a:spcPct val="0"/>
              </a:spcBef>
              <a:spcAft>
                <a:spcPct val="0"/>
              </a:spcAft>
              <a:defRPr sz="3600">
                <a:solidFill>
                  <a:srgbClr val="4D4D4D"/>
                </a:solidFill>
                <a:latin typeface="Arial" pitchFamily="34" charset="0"/>
              </a:defRPr>
            </a:lvl7pPr>
            <a:lvl8pPr marL="1371600" algn="l" rtl="0" eaLnBrk="1" fontAlgn="base" hangingPunct="1">
              <a:spcBef>
                <a:spcPct val="0"/>
              </a:spcBef>
              <a:spcAft>
                <a:spcPct val="0"/>
              </a:spcAft>
              <a:defRPr sz="3600">
                <a:solidFill>
                  <a:srgbClr val="4D4D4D"/>
                </a:solidFill>
                <a:latin typeface="Arial" pitchFamily="34" charset="0"/>
              </a:defRPr>
            </a:lvl8pPr>
            <a:lvl9pPr marL="1828800" algn="l" rtl="0" eaLnBrk="1" fontAlgn="base" hangingPunct="1">
              <a:spcBef>
                <a:spcPct val="0"/>
              </a:spcBef>
              <a:spcAft>
                <a:spcPct val="0"/>
              </a:spcAft>
              <a:defRPr sz="3600">
                <a:solidFill>
                  <a:srgbClr val="4D4D4D"/>
                </a:solidFill>
                <a:latin typeface="Arial" pitchFamily="34" charset="0"/>
              </a:defRPr>
            </a:lvl9pPr>
          </a:lstStyle>
          <a:p>
            <a:pPr>
              <a:defRPr/>
            </a:pPr>
            <a:endParaRPr lang="en-US" sz="2000" b="1" kern="0" dirty="0">
              <a:solidFill>
                <a:srgbClr val="002060"/>
              </a:solidFill>
              <a:latin typeface="Calibri" panose="020F0502020204030204" pitchFamily="34" charset="0"/>
              <a:cs typeface="Calibri" panose="020F0502020204030204" pitchFamily="34" charset="0"/>
            </a:endParaRPr>
          </a:p>
        </p:txBody>
      </p:sp>
      <p:sp>
        <p:nvSpPr>
          <p:cNvPr id="5127" name="TextBox 2"/>
          <p:cNvSpPr txBox="1">
            <a:spLocks noChangeArrowheads="1"/>
          </p:cNvSpPr>
          <p:nvPr/>
        </p:nvSpPr>
        <p:spPr bwMode="auto">
          <a:xfrm>
            <a:off x="899592" y="3068960"/>
            <a:ext cx="4441631" cy="4108817"/>
          </a:xfrm>
          <a:prstGeom prst="rect">
            <a:avLst/>
          </a:prstGeom>
          <a:noFill/>
          <a:ln>
            <a:noFill/>
            <a:headEnd/>
            <a:tailEnd/>
          </a:ln>
          <a:extLst/>
        </p:spPr>
        <p:style>
          <a:lnRef idx="2">
            <a:schemeClr val="accent3"/>
          </a:lnRef>
          <a:fillRef idx="1">
            <a:schemeClr val="lt1"/>
          </a:fillRef>
          <a:effectRef idx="0">
            <a:schemeClr val="accent3"/>
          </a:effectRef>
          <a:fontRef idx="minor">
            <a:schemeClr val="dk1"/>
          </a:fontRef>
        </p:style>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spcBef>
                <a:spcPct val="0"/>
              </a:spcBef>
              <a:buClr>
                <a:srgbClr val="C00000"/>
              </a:buClr>
              <a:buNone/>
            </a:pPr>
            <a:endParaRPr lang="en-US" altLang="en-US" sz="900" dirty="0">
              <a:latin typeface="Calibri" panose="020F0502020204030204" pitchFamily="34" charset="0"/>
              <a:cs typeface="Calibri" panose="020F0502020204030204" pitchFamily="34" charset="0"/>
            </a:endParaRPr>
          </a:p>
          <a:p>
            <a:pPr marL="171450" indent="-171450" algn="just">
              <a:spcBef>
                <a:spcPct val="0"/>
              </a:spcBef>
              <a:buClr>
                <a:srgbClr val="C00000"/>
              </a:buClr>
              <a:buFont typeface="Wingdings" panose="05000000000000000000" pitchFamily="2" charset="2"/>
              <a:buChar char="q"/>
            </a:pPr>
            <a:r>
              <a:rPr lang="en-GB" altLang="en-US" sz="900" b="1" dirty="0">
                <a:latin typeface="Calibri" panose="020F0502020204030204" pitchFamily="34" charset="0"/>
                <a:cs typeface="Calibri" panose="020F0502020204030204" pitchFamily="34" charset="0"/>
              </a:rPr>
              <a:t>12M 2022 OPEX higher with 75.3% compared to 12M 2021 on the basis of:</a:t>
            </a:r>
          </a:p>
          <a:p>
            <a:pPr marL="266700" lvl="1" indent="-171450" algn="just">
              <a:spcBef>
                <a:spcPct val="0"/>
              </a:spcBef>
              <a:buFont typeface="Wingdings" panose="05000000000000000000" pitchFamily="2" charset="2"/>
              <a:buChar char="§"/>
            </a:pPr>
            <a:r>
              <a:rPr lang="en-GB" altLang="en-US" sz="900" b="1" dirty="0">
                <a:solidFill>
                  <a:srgbClr val="002060"/>
                </a:solidFill>
                <a:latin typeface="Calibri" panose="020F0502020204030204" pitchFamily="34" charset="0"/>
                <a:cs typeface="Calibri" panose="020F0502020204030204" pitchFamily="34" charset="0"/>
              </a:rPr>
              <a:t>Windfall tax / Contribution to the Energy Transition Fund: </a:t>
            </a:r>
            <a:r>
              <a:rPr lang="en-GB" altLang="en-US" sz="900" dirty="0">
                <a:latin typeface="Calibri" panose="020F0502020204030204" pitchFamily="34" charset="0"/>
                <a:cs typeface="Calibri" panose="020F0502020204030204" pitchFamily="34" charset="0"/>
              </a:rPr>
              <a:t>representing a tax on the additional income resulting from the difference between the average monthly selling prince of electricity obtained by SNN and the threshold price of RON 450 /MWh, settled at 80%, for the period 1 November 2021 – 31 August 2022, in accordance with art. II of Law 259/29.10.2021 and calculated based on the methodology established by GEO no. 27/18.03.2022. Starting from September 1, 2022, GEO no. 27/2022 was amended and supplemented by GEO no.119/2022, the calculation method being updated, tax was settled at 100% over the difference between selling prince and 450 RON/MWh for 1 September 2022 – 31 August 2023. In December 2022, new amendments were made on GEO no. 119/2022, changing the calculation method and extending the application period until 31 March 2025 (Law no.357/2022) ;</a:t>
            </a:r>
            <a:endParaRPr lang="en-GB" altLang="en-US" sz="900" dirty="0">
              <a:solidFill>
                <a:srgbClr val="002060"/>
              </a:solidFill>
              <a:latin typeface="Calibri" panose="020F0502020204030204" pitchFamily="34" charset="0"/>
              <a:cs typeface="Calibri" panose="020F0502020204030204" pitchFamily="34" charset="0"/>
            </a:endParaRPr>
          </a:p>
          <a:p>
            <a:pPr marL="266700" lvl="1" indent="-171450" algn="just">
              <a:spcBef>
                <a:spcPct val="0"/>
              </a:spcBef>
              <a:buFont typeface="Wingdings" panose="05000000000000000000" pitchFamily="2" charset="2"/>
              <a:buChar char="§"/>
            </a:pPr>
            <a:r>
              <a:rPr lang="en-GB" altLang="en-US" sz="900" b="1" dirty="0">
                <a:solidFill>
                  <a:srgbClr val="002060"/>
                </a:solidFill>
                <a:latin typeface="Calibri" panose="020F0502020204030204" pitchFamily="34" charset="0"/>
                <a:cs typeface="Calibri" panose="020F0502020204030204" pitchFamily="34" charset="0"/>
              </a:rPr>
              <a:t>Depreciation and amortisation</a:t>
            </a:r>
            <a:r>
              <a:rPr lang="en-GB" altLang="en-US" sz="900" b="1" dirty="0">
                <a:latin typeface="Calibri" panose="020F0502020204030204" pitchFamily="34" charset="0"/>
                <a:cs typeface="Calibri" panose="020F0502020204030204" pitchFamily="34" charset="0"/>
              </a:rPr>
              <a:t>: </a:t>
            </a:r>
            <a:r>
              <a:rPr lang="en-GB" altLang="en-US" sz="900" dirty="0">
                <a:latin typeface="Calibri" panose="020F0502020204030204" pitchFamily="34" charset="0"/>
                <a:cs typeface="Calibri" panose="020F0502020204030204" pitchFamily="34" charset="0"/>
              </a:rPr>
              <a:t>recorded a significant increase of 7.6% due increased value of assets following the revaluation report @31.12.2021, acquisitions and commissioned new investments;</a:t>
            </a:r>
          </a:p>
          <a:p>
            <a:pPr marL="266700" lvl="1" indent="-171450" algn="just">
              <a:spcBef>
                <a:spcPct val="0"/>
              </a:spcBef>
              <a:buFont typeface="Wingdings" panose="05000000000000000000" pitchFamily="2" charset="2"/>
              <a:buChar char="§"/>
            </a:pPr>
            <a:r>
              <a:rPr lang="en-GB" altLang="en-US" sz="900" b="1" dirty="0">
                <a:solidFill>
                  <a:srgbClr val="002060"/>
                </a:solidFill>
                <a:latin typeface="Calibri" panose="020F0502020204030204" pitchFamily="34" charset="0"/>
                <a:cs typeface="Calibri" panose="020F0502020204030204" pitchFamily="34" charset="0"/>
              </a:rPr>
              <a:t>Personnel expenses</a:t>
            </a:r>
            <a:r>
              <a:rPr lang="en-GB" altLang="en-US" sz="900" b="1" dirty="0">
                <a:latin typeface="Calibri" panose="020F0502020204030204" pitchFamily="34" charset="0"/>
                <a:cs typeface="Calibri" panose="020F0502020204030204" pitchFamily="34" charset="0"/>
              </a:rPr>
              <a:t>: </a:t>
            </a:r>
            <a:r>
              <a:rPr lang="en-GB" altLang="en-US" sz="900" dirty="0">
                <a:latin typeface="Calibri" panose="020F0502020204030204" pitchFamily="34" charset="0"/>
                <a:cs typeface="Calibri" panose="020F0502020204030204" pitchFamily="34" charset="0"/>
              </a:rPr>
              <a:t>increased by 25.0% as a result of increased number of employees (10.9% increase of the average no of employees) and also SNN’s commitments, following the salary increase.</a:t>
            </a:r>
          </a:p>
          <a:p>
            <a:pPr marL="266700" lvl="1" indent="-171450" algn="just">
              <a:spcBef>
                <a:spcPct val="0"/>
              </a:spcBef>
              <a:buFont typeface="Wingdings" panose="05000000000000000000" pitchFamily="2" charset="2"/>
              <a:buChar char="§"/>
            </a:pPr>
            <a:r>
              <a:rPr lang="en-US" altLang="en-US" sz="900" b="1" dirty="0">
                <a:solidFill>
                  <a:srgbClr val="002060"/>
                </a:solidFill>
                <a:latin typeface="Calibri" panose="020F0502020204030204" pitchFamily="34" charset="0"/>
                <a:cs typeface="Calibri" panose="020F0502020204030204" pitchFamily="34" charset="0"/>
              </a:rPr>
              <a:t>Cost of uranium fuel: </a:t>
            </a:r>
            <a:r>
              <a:rPr lang="en-US" altLang="en-US" sz="900" dirty="0">
                <a:latin typeface="Calibri" panose="020F0502020204030204" pitchFamily="34" charset="0"/>
                <a:cs typeface="Calibri" panose="020F0502020204030204" pitchFamily="34" charset="0"/>
              </a:rPr>
              <a:t>a slight decrease of 2.1%, due to decrease in the weighted average cost of fuel bundles, which comprises all cost components;</a:t>
            </a:r>
          </a:p>
          <a:p>
            <a:pPr marL="266700" lvl="1" indent="-171450" algn="just">
              <a:spcBef>
                <a:spcPct val="0"/>
              </a:spcBef>
              <a:buFont typeface="Wingdings" panose="05000000000000000000" pitchFamily="2" charset="2"/>
              <a:buChar char="§"/>
            </a:pPr>
            <a:r>
              <a:rPr lang="en-US" altLang="en-US" sz="900" dirty="0">
                <a:solidFill>
                  <a:srgbClr val="000000"/>
                </a:solidFill>
                <a:latin typeface="Calibri" panose="020F0502020204030204" pitchFamily="34" charset="0"/>
                <a:cs typeface="Calibri" panose="020F0502020204030204" pitchFamily="34" charset="0"/>
              </a:rPr>
              <a:t> </a:t>
            </a:r>
            <a:r>
              <a:rPr lang="en-US" altLang="en-US" sz="900" b="1" dirty="0">
                <a:solidFill>
                  <a:srgbClr val="002060"/>
                </a:solidFill>
                <a:latin typeface="Calibri" panose="020F0502020204030204" pitchFamily="34" charset="0"/>
                <a:cs typeface="Calibri" panose="020F0502020204030204" pitchFamily="34" charset="0"/>
              </a:rPr>
              <a:t>ANDR contribution </a:t>
            </a:r>
            <a:r>
              <a:rPr lang="en-US" altLang="en-US" sz="900" dirty="0">
                <a:solidFill>
                  <a:srgbClr val="000000"/>
                </a:solidFill>
                <a:latin typeface="Calibri" panose="020F0502020204030204" pitchFamily="34" charset="0"/>
                <a:cs typeface="Calibri" panose="020F0502020204030204" pitchFamily="34" charset="0"/>
              </a:rPr>
              <a:t>for decommissioning (0.6 EUR/MWh) and for permanent storage of radioactive waste (1.4 EUR/MWh), no notable variation;</a:t>
            </a:r>
          </a:p>
          <a:p>
            <a:pPr marL="266700" lvl="1" indent="-171450" algn="just">
              <a:spcBef>
                <a:spcPct val="0"/>
              </a:spcBef>
              <a:buFont typeface="Wingdings" panose="05000000000000000000" pitchFamily="2" charset="2"/>
              <a:buChar char="§"/>
            </a:pPr>
            <a:r>
              <a:rPr lang="en-US" altLang="en-US" sz="900" b="1" dirty="0">
                <a:solidFill>
                  <a:srgbClr val="002060"/>
                </a:solidFill>
                <a:latin typeface="Calibri" panose="020F0502020204030204" pitchFamily="34" charset="0"/>
                <a:cs typeface="Calibri" panose="020F0502020204030204" pitchFamily="34" charset="0"/>
              </a:rPr>
              <a:t>Technological and non-technological water and energy: </a:t>
            </a:r>
            <a:r>
              <a:rPr lang="en-US" altLang="en-US" sz="900" dirty="0">
                <a:solidFill>
                  <a:srgbClr val="000000"/>
                </a:solidFill>
                <a:latin typeface="Calibri" panose="020F0502020204030204" pitchFamily="34" charset="0"/>
                <a:cs typeface="Calibri" panose="020F0502020204030204" pitchFamily="34" charset="0"/>
              </a:rPr>
              <a:t>8.8% increase due to higher utility prices recorded in 12M 2022.</a:t>
            </a:r>
          </a:p>
          <a:p>
            <a:pPr marL="95250" lvl="1" indent="0" algn="just">
              <a:spcBef>
                <a:spcPct val="0"/>
              </a:spcBef>
              <a:buNone/>
            </a:pPr>
            <a:endParaRPr lang="en-US" altLang="en-US" sz="900" dirty="0">
              <a:solidFill>
                <a:srgbClr val="000000"/>
              </a:solidFill>
              <a:latin typeface="Calibri" panose="020F0502020204030204" pitchFamily="34" charset="0"/>
              <a:cs typeface="Calibri" panose="020F0502020204030204" pitchFamily="34" charset="0"/>
            </a:endParaRPr>
          </a:p>
          <a:p>
            <a:pPr marL="95250" lvl="1" indent="0" algn="just">
              <a:spcBef>
                <a:spcPct val="0"/>
              </a:spcBef>
              <a:buNone/>
            </a:pPr>
            <a:endParaRPr lang="en-GB" altLang="en-US" sz="900" dirty="0">
              <a:latin typeface="Calibri" panose="020F0502020204030204" pitchFamily="34" charset="0"/>
              <a:cs typeface="Calibri" panose="020F0502020204030204" pitchFamily="34" charset="0"/>
            </a:endParaRPr>
          </a:p>
          <a:p>
            <a:pPr marL="95250" lvl="1" indent="0" algn="just">
              <a:spcBef>
                <a:spcPct val="0"/>
              </a:spcBef>
              <a:buNone/>
            </a:pPr>
            <a:endParaRPr lang="en-GB" altLang="en-US" sz="900" dirty="0">
              <a:latin typeface="Calibri" panose="020F0502020204030204" pitchFamily="34" charset="0"/>
              <a:cs typeface="Calibri" panose="020F0502020204030204" pitchFamily="34" charset="0"/>
            </a:endParaRPr>
          </a:p>
        </p:txBody>
      </p:sp>
      <p:sp>
        <p:nvSpPr>
          <p:cNvPr id="12" name="TextBox 2"/>
          <p:cNvSpPr txBox="1">
            <a:spLocks noChangeArrowheads="1"/>
          </p:cNvSpPr>
          <p:nvPr/>
        </p:nvSpPr>
        <p:spPr bwMode="auto">
          <a:xfrm>
            <a:off x="5219152" y="3195570"/>
            <a:ext cx="3823598" cy="3139321"/>
          </a:xfrm>
          <a:prstGeom prst="rect">
            <a:avLst/>
          </a:prstGeom>
          <a:noFill/>
          <a:ln w="9525">
            <a:noFill/>
            <a:miter lim="800000"/>
            <a:headEnd/>
            <a:tailEnd/>
          </a:ln>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266700" lvl="1" indent="-171450" algn="just">
              <a:spcBef>
                <a:spcPct val="0"/>
              </a:spcBef>
              <a:buFont typeface="Wingdings" panose="05000000000000000000" pitchFamily="2" charset="2"/>
              <a:buChar char="§"/>
              <a:defRPr/>
            </a:pPr>
            <a:r>
              <a:rPr lang="en-GB" altLang="en-US" sz="900" b="1" dirty="0">
                <a:solidFill>
                  <a:srgbClr val="002060"/>
                </a:solidFill>
                <a:latin typeface="Calibri" panose="020F0502020204030204" pitchFamily="34" charset="0"/>
                <a:cs typeface="Calibri" panose="020F0502020204030204" pitchFamily="34" charset="0"/>
              </a:rPr>
              <a:t>Cost of traded electricity</a:t>
            </a:r>
            <a:r>
              <a:rPr lang="en-GB" altLang="en-US" sz="900" b="1" dirty="0">
                <a:solidFill>
                  <a:srgbClr val="000000"/>
                </a:solidFill>
                <a:latin typeface="Calibri" panose="020F0502020204030204" pitchFamily="34" charset="0"/>
                <a:cs typeface="Calibri" panose="020F0502020204030204" pitchFamily="34" charset="0"/>
              </a:rPr>
              <a:t>: </a:t>
            </a:r>
            <a:r>
              <a:rPr lang="en-US" altLang="en-US" sz="900" dirty="0">
                <a:solidFill>
                  <a:srgbClr val="000000"/>
                </a:solidFill>
                <a:latin typeface="Calibri" panose="020F0502020204030204" pitchFamily="34" charset="0"/>
                <a:cs typeface="Calibri" panose="020F0502020204030204" pitchFamily="34" charset="0"/>
              </a:rPr>
              <a:t>recorded a significant increase of 106.1%, due to:</a:t>
            </a:r>
          </a:p>
          <a:p>
            <a:pPr marL="266700" lvl="1" indent="-171450" algn="just">
              <a:spcBef>
                <a:spcPct val="0"/>
              </a:spcBef>
              <a:buFontTx/>
              <a:buChar char="-"/>
              <a:defRPr/>
            </a:pPr>
            <a:r>
              <a:rPr lang="en-GB" altLang="en-US" sz="900" b="1" dirty="0">
                <a:solidFill>
                  <a:srgbClr val="000000"/>
                </a:solidFill>
                <a:latin typeface="Calibri" panose="020F0502020204030204" pitchFamily="34" charset="0"/>
                <a:cs typeface="Calibri" panose="020F0502020204030204" pitchFamily="34" charset="0"/>
              </a:rPr>
              <a:t>Smaller purchases of electricity at a larger prices </a:t>
            </a:r>
            <a:r>
              <a:rPr lang="en-GB" altLang="en-US" sz="900" dirty="0">
                <a:solidFill>
                  <a:srgbClr val="000000"/>
                </a:solidFill>
                <a:latin typeface="Calibri" panose="020F0502020204030204" pitchFamily="34" charset="0"/>
                <a:cs typeface="Calibri" panose="020F0502020204030204" pitchFamily="34" charset="0"/>
              </a:rPr>
              <a:t>in 12M 2022, compared to 12M 2021 </a:t>
            </a:r>
            <a:r>
              <a:rPr lang="en-GB" altLang="en-US" sz="900" b="1" dirty="0">
                <a:solidFill>
                  <a:srgbClr val="000000"/>
                </a:solidFill>
                <a:latin typeface="Calibri" panose="020F0502020204030204" pitchFamily="34" charset="0"/>
                <a:cs typeface="Calibri" panose="020F0502020204030204" pitchFamily="34" charset="0"/>
              </a:rPr>
              <a:t>(increase of 211 mil. RON), </a:t>
            </a:r>
            <a:r>
              <a:rPr lang="en-US" altLang="en-US" sz="900" dirty="0">
                <a:solidFill>
                  <a:srgbClr val="000000"/>
                </a:solidFill>
                <a:latin typeface="Calibri" panose="020F0502020204030204" pitchFamily="34" charset="0"/>
                <a:cs typeface="Calibri" panose="020F0502020204030204" pitchFamily="34" charset="0"/>
              </a:rPr>
              <a:t>to cover contractual obligations during unplanned outage of U1 in 12M 2022. The total amount of electricity purchased in 12M 2022 was 290,029 MWh (12M 2021: 454,062 MWh), at an average price of 1,291.03 RON/MWh (12M 2021: 359.79 RON/MWh). </a:t>
            </a:r>
            <a:endParaRPr lang="en-GB" altLang="en-US" sz="900" dirty="0">
              <a:solidFill>
                <a:srgbClr val="FF0000"/>
              </a:solidFill>
              <a:latin typeface="Calibri" panose="020F0502020204030204" pitchFamily="34" charset="0"/>
              <a:cs typeface="Calibri" panose="020F0502020204030204" pitchFamily="34" charset="0"/>
            </a:endParaRPr>
          </a:p>
          <a:p>
            <a:pPr marL="266700" lvl="1" indent="-171450" algn="just">
              <a:spcBef>
                <a:spcPct val="0"/>
              </a:spcBef>
              <a:buFontTx/>
              <a:buChar char="-"/>
              <a:defRPr/>
            </a:pPr>
            <a:r>
              <a:rPr lang="en-US" altLang="en-US" sz="900" b="1" dirty="0">
                <a:solidFill>
                  <a:srgbClr val="000000"/>
                </a:solidFill>
                <a:latin typeface="Calibri" panose="020F0502020204030204" pitchFamily="34" charset="0"/>
                <a:cs typeface="Calibri" panose="020F0502020204030204" pitchFamily="34" charset="0"/>
              </a:rPr>
              <a:t>Increase in expenses with imbalances of 53 mil. RON:</a:t>
            </a:r>
            <a:r>
              <a:rPr lang="en-US" altLang="en-US" sz="900" dirty="0">
                <a:solidFill>
                  <a:srgbClr val="000000"/>
                </a:solidFill>
                <a:latin typeface="Calibri" panose="020F0502020204030204" pitchFamily="34" charset="0"/>
                <a:cs typeface="Calibri" panose="020F0502020204030204" pitchFamily="34" charset="0"/>
              </a:rPr>
              <a:t> these expenses represent the equivalent of energy received from balancing market mainly due to differences in notified quantities vs. delivered. The total amount of electricity purchased in 12M 2022 was 64,327 MWh (12M 2021: 93,442 MWh), at an average price of 2,165.51 RON/MWh (12M 2021: 919.13 RON/MWh).</a:t>
            </a:r>
          </a:p>
          <a:p>
            <a:pPr marL="266700" lvl="1" indent="-171450" algn="just">
              <a:spcBef>
                <a:spcPct val="0"/>
              </a:spcBef>
              <a:buFont typeface="Wingdings" panose="05000000000000000000" pitchFamily="2" charset="2"/>
              <a:buChar char="§"/>
              <a:defRPr/>
            </a:pPr>
            <a:r>
              <a:rPr lang="en-US" altLang="en-US" sz="900" b="1" dirty="0">
                <a:solidFill>
                  <a:srgbClr val="002060"/>
                </a:solidFill>
                <a:latin typeface="Calibri" panose="020F0502020204030204" pitchFamily="34" charset="0"/>
                <a:cs typeface="Calibri" panose="020F0502020204030204" pitchFamily="34" charset="0"/>
              </a:rPr>
              <a:t>Electricity transmission expenses</a:t>
            </a:r>
            <a:r>
              <a:rPr lang="en-US" altLang="en-US" sz="900" b="1" dirty="0">
                <a:solidFill>
                  <a:srgbClr val="000000"/>
                </a:solidFill>
                <a:latin typeface="Calibri" panose="020F0502020204030204" pitchFamily="34" charset="0"/>
                <a:cs typeface="Calibri" panose="020F0502020204030204" pitchFamily="34" charset="0"/>
              </a:rPr>
              <a:t>: </a:t>
            </a:r>
            <a:r>
              <a:rPr lang="en-US" altLang="en-US" sz="900" dirty="0">
                <a:solidFill>
                  <a:srgbClr val="000000"/>
                </a:solidFill>
                <a:latin typeface="Calibri" panose="020F0502020204030204" pitchFamily="34" charset="0"/>
                <a:cs typeface="Calibri" panose="020F0502020204030204" pitchFamily="34" charset="0"/>
              </a:rPr>
              <a:t>recorded a significant increase of 69.8% due to the increase in the level the transmission tariff into the grid (form 1.30 RON/MWh in 12M 2021 to 1.49 RON/MWh in the first quarter of 2022 and 2.53 RON/MWh from the second quarter of 2022 ).</a:t>
            </a:r>
          </a:p>
          <a:p>
            <a:pPr marL="266700" lvl="1" indent="-171450" algn="just">
              <a:spcBef>
                <a:spcPct val="0"/>
              </a:spcBef>
              <a:buFont typeface="Wingdings" panose="05000000000000000000" pitchFamily="2" charset="2"/>
              <a:buChar char="§"/>
              <a:defRPr/>
            </a:pPr>
            <a:r>
              <a:rPr lang="en-US" altLang="en-US" sz="900" b="1" dirty="0">
                <a:solidFill>
                  <a:srgbClr val="002060"/>
                </a:solidFill>
                <a:latin typeface="Calibri" panose="020F0502020204030204" pitchFamily="34" charset="0"/>
                <a:cs typeface="Calibri" panose="020F0502020204030204" pitchFamily="34" charset="0"/>
              </a:rPr>
              <a:t>Cost with spare parts, repairs and maintenance</a:t>
            </a:r>
            <a:r>
              <a:rPr lang="en-US" altLang="en-US" sz="900" b="1" dirty="0">
                <a:solidFill>
                  <a:srgbClr val="000000"/>
                </a:solidFill>
                <a:latin typeface="Calibri" panose="020F0502020204030204" pitchFamily="34" charset="0"/>
                <a:cs typeface="Calibri" panose="020F0502020204030204" pitchFamily="34" charset="0"/>
              </a:rPr>
              <a:t>:</a:t>
            </a:r>
            <a:r>
              <a:rPr lang="en-US" altLang="en-US" sz="900" dirty="0">
                <a:solidFill>
                  <a:srgbClr val="000000"/>
                </a:solidFill>
                <a:latin typeface="Calibri" panose="020F0502020204030204" pitchFamily="34" charset="0"/>
                <a:cs typeface="Calibri" panose="020F0502020204030204" pitchFamily="34" charset="0"/>
              </a:rPr>
              <a:t> recorded an overall increase, correlated with the repairs and maintenance program and with the needs in 2022. </a:t>
            </a:r>
          </a:p>
          <a:p>
            <a:pPr marL="171450" lvl="1" indent="-171450" algn="just">
              <a:spcBef>
                <a:spcPct val="0"/>
              </a:spcBef>
              <a:buFont typeface="Wingdings" panose="05000000000000000000" pitchFamily="2" charset="2"/>
              <a:buChar char="§"/>
            </a:pPr>
            <a:endParaRPr lang="en-US" altLang="en-US" sz="900" dirty="0">
              <a:latin typeface="Calibri" panose="020F0502020204030204" pitchFamily="34" charset="0"/>
              <a:cs typeface="Calibri" panose="020F0502020204030204" pitchFamily="34" charset="0"/>
            </a:endParaRPr>
          </a:p>
        </p:txBody>
      </p:sp>
      <p:sp>
        <p:nvSpPr>
          <p:cNvPr id="7" name="Title 9">
            <a:extLst>
              <a:ext uri="{FF2B5EF4-FFF2-40B4-BE49-F238E27FC236}">
                <a16:creationId xmlns:a16="http://schemas.microsoft.com/office/drawing/2014/main" id="{93DD1BEC-5056-42BF-B83E-22334E2ED74B}"/>
              </a:ext>
            </a:extLst>
          </p:cNvPr>
          <p:cNvSpPr txBox="1">
            <a:spLocks/>
          </p:cNvSpPr>
          <p:nvPr/>
        </p:nvSpPr>
        <p:spPr bwMode="auto">
          <a:xfrm>
            <a:off x="1187624" y="383798"/>
            <a:ext cx="7753831" cy="424451"/>
          </a:xfrm>
          <a:prstGeom prst="roundRect">
            <a:avLst/>
          </a:prstGeom>
          <a:solidFill>
            <a:srgbClr val="B6DBE8"/>
          </a:solidFill>
          <a:ln w="25400" cap="flat" cmpd="sng" algn="ctr">
            <a:noFill/>
            <a:prstDash val="solid"/>
          </a:ln>
          <a:scene3d>
            <a:camera prst="orthographicFront">
              <a:rot lat="0" lon="0" rev="0"/>
            </a:camera>
            <a:lightRig rig="threePt" dir="t"/>
          </a:scene3d>
          <a:sp3d prstMaterial="powder">
            <a:bevelT/>
            <a:bevelB/>
          </a:sp3d>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lvl1pPr algn="ctr" rtl="0" eaLnBrk="0" fontAlgn="base" hangingPunct="0">
              <a:spcBef>
                <a:spcPct val="0"/>
              </a:spcBef>
              <a:spcAft>
                <a:spcPct val="0"/>
              </a:spcAft>
              <a:defRPr sz="44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Arial"/>
              </a:rPr>
              <a:t> </a:t>
            </a:r>
            <a:r>
              <a:rPr lang="en-US" altLang="en-US" sz="1800" b="1" dirty="0">
                <a:solidFill>
                  <a:srgbClr val="002060"/>
                </a:solidFill>
                <a:latin typeface="Calibri" panose="020F0502020204030204" pitchFamily="34" charset="0"/>
                <a:cs typeface="Arial"/>
              </a:rPr>
              <a:t>OPE</a:t>
            </a:r>
            <a:r>
              <a:rPr kumimoji="0" lang="en-US" alt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Arial"/>
              </a:rPr>
              <a:t>X</a:t>
            </a:r>
            <a:endParaRPr kumimoji="0" lang="en-US" sz="18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pic>
        <p:nvPicPr>
          <p:cNvPr id="4" name="Picture 3">
            <a:extLst>
              <a:ext uri="{FF2B5EF4-FFF2-40B4-BE49-F238E27FC236}">
                <a16:creationId xmlns:a16="http://schemas.microsoft.com/office/drawing/2014/main" id="{AA54AEC5-F250-422D-A487-8E0EDE1326FD}"/>
              </a:ext>
            </a:extLst>
          </p:cNvPr>
          <p:cNvPicPr>
            <a:picLocks noChangeAspect="1"/>
          </p:cNvPicPr>
          <p:nvPr/>
        </p:nvPicPr>
        <p:blipFill>
          <a:blip r:embed="rId3"/>
          <a:stretch>
            <a:fillRect/>
          </a:stretch>
        </p:blipFill>
        <p:spPr>
          <a:xfrm>
            <a:off x="1187623" y="753250"/>
            <a:ext cx="7753831" cy="2442320"/>
          </a:xfrm>
          <a:prstGeom prst="rect">
            <a:avLst/>
          </a:prstGeom>
        </p:spPr>
      </p:pic>
      <p:sp>
        <p:nvSpPr>
          <p:cNvPr id="8" name="Slide Number Placeholder 2">
            <a:extLst>
              <a:ext uri="{FF2B5EF4-FFF2-40B4-BE49-F238E27FC236}">
                <a16:creationId xmlns:a16="http://schemas.microsoft.com/office/drawing/2014/main" id="{A41909BB-1AE6-4494-91F3-50FCD707D1A2}"/>
              </a:ext>
            </a:extLst>
          </p:cNvPr>
          <p:cNvSpPr>
            <a:spLocks noGrp="1"/>
          </p:cNvSpPr>
          <p:nvPr>
            <p:ph type="sldNum" sz="quarter" idx="12"/>
          </p:nvPr>
        </p:nvSpPr>
        <p:spPr>
          <a:xfrm>
            <a:off x="7010400" y="6334891"/>
            <a:ext cx="2133600" cy="476250"/>
          </a:xfrm>
        </p:spPr>
        <p:txBody>
          <a:bodyPr/>
          <a:lstStyle/>
          <a:p>
            <a:pPr>
              <a:defRPr/>
            </a:pPr>
            <a:fld id="{525230D4-A128-44F9-91BE-68F47144733C}" type="slidenum">
              <a:rPr lang="en-US" sz="1100" smtClean="0"/>
              <a:pPr>
                <a:defRPr/>
              </a:pPr>
              <a:t>10</a:t>
            </a:fld>
            <a:endParaRPr lang="en-US" dirty="0"/>
          </a:p>
        </p:txBody>
      </p:sp>
    </p:spTree>
    <p:extLst>
      <p:ext uri="{BB962C8B-B14F-4D97-AF65-F5344CB8AC3E}">
        <p14:creationId xmlns:p14="http://schemas.microsoft.com/office/powerpoint/2010/main" val="37879902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txBox="1">
            <a:spLocks/>
          </p:cNvSpPr>
          <p:nvPr/>
        </p:nvSpPr>
        <p:spPr bwMode="auto">
          <a:xfrm>
            <a:off x="954886" y="404664"/>
            <a:ext cx="7753831" cy="424451"/>
          </a:xfrm>
          <a:prstGeom prst="roundRect">
            <a:avLst/>
          </a:prstGeom>
          <a:solidFill>
            <a:srgbClr val="B6DBE8"/>
          </a:solidFill>
          <a:ln w="25400" cap="flat" cmpd="sng" algn="ctr">
            <a:noFill/>
            <a:prstDash val="solid"/>
          </a:ln>
          <a:scene3d>
            <a:camera prst="orthographicFront">
              <a:rot lat="0" lon="0" rev="0"/>
            </a:camera>
            <a:lightRig rig="threePt" dir="t"/>
          </a:scene3d>
          <a:sp3d prstMaterial="powder">
            <a:bevelT/>
            <a:bevelB/>
          </a:sp3d>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lvl1pPr algn="ctr" rtl="0" eaLnBrk="0" fontAlgn="base" hangingPunct="0">
              <a:spcBef>
                <a:spcPct val="0"/>
              </a:spcBef>
              <a:spcAft>
                <a:spcPct val="0"/>
              </a:spcAft>
              <a:defRPr sz="44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Arial"/>
              </a:rPr>
              <a:t> CAPEX</a:t>
            </a:r>
            <a:endParaRPr kumimoji="0" lang="en-US" sz="18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6" name="TextBox 3"/>
          <p:cNvSpPr txBox="1">
            <a:spLocks noChangeArrowheads="1"/>
          </p:cNvSpPr>
          <p:nvPr/>
        </p:nvSpPr>
        <p:spPr bwMode="auto">
          <a:xfrm>
            <a:off x="1076007" y="1363871"/>
            <a:ext cx="7511591" cy="1415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28588" indent="-128588">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GB" altLang="en-US" sz="1100" b="1" i="0" u="none" strike="noStrike" kern="1200" cap="none" spc="0" normalizeH="0" baseline="0" noProof="0" dirty="0">
                <a:ln>
                  <a:noFill/>
                </a:ln>
                <a:solidFill>
                  <a:srgbClr val="002060"/>
                </a:solidFill>
                <a:effectLst/>
                <a:uLnTx/>
                <a:uFillTx/>
                <a:latin typeface="Calibri" panose="020F0502020204030204" pitchFamily="34" charset="0"/>
                <a:ea typeface="+mn-ea"/>
                <a:cs typeface="Arial" panose="020B0604020202020204" pitchFamily="34" charset="0"/>
              </a:rPr>
              <a:t>Capital expenditure of SNN in</a:t>
            </a:r>
            <a:r>
              <a:rPr kumimoji="0" lang="en-GB" altLang="en-US" sz="1100" b="1" i="0" u="none" strike="noStrike" kern="1200" cap="none" spc="0" normalizeH="0" noProof="0" dirty="0">
                <a:ln>
                  <a:noFill/>
                </a:ln>
                <a:solidFill>
                  <a:srgbClr val="002060"/>
                </a:solidFill>
                <a:effectLst/>
                <a:uLnTx/>
                <a:uFillTx/>
                <a:latin typeface="Calibri" panose="020F0502020204030204" pitchFamily="34" charset="0"/>
                <a:ea typeface="+mn-ea"/>
                <a:cs typeface="Arial" panose="020B0604020202020204" pitchFamily="34" charset="0"/>
              </a:rPr>
              <a:t> </a:t>
            </a:r>
            <a:r>
              <a:rPr kumimoji="0" lang="en-GB" altLang="en-US" sz="1100" b="1" i="0" u="none" strike="noStrike" kern="1200" cap="none" spc="0" normalizeH="0" baseline="0" noProof="0" dirty="0">
                <a:ln>
                  <a:noFill/>
                </a:ln>
                <a:solidFill>
                  <a:srgbClr val="002060"/>
                </a:solidFill>
                <a:effectLst/>
                <a:uLnTx/>
                <a:uFillTx/>
                <a:latin typeface="Calibri" panose="020F0502020204030204" pitchFamily="34" charset="0"/>
                <a:ea typeface="+mn-ea"/>
                <a:cs typeface="Arial" panose="020B0604020202020204" pitchFamily="34" charset="0"/>
              </a:rPr>
              <a:t>2022:</a:t>
            </a:r>
            <a:r>
              <a:rPr kumimoji="0" lang="en-GB" altLang="en-US" sz="1100" b="0" i="0" u="none" strike="noStrike" kern="1200" cap="none" spc="0" normalizeH="0" baseline="0" noProof="0" dirty="0">
                <a:ln>
                  <a:noFill/>
                </a:ln>
                <a:solidFill>
                  <a:srgbClr val="002060"/>
                </a:solidFill>
                <a:effectLst/>
                <a:uLnTx/>
                <a:uFillTx/>
                <a:latin typeface="Calibri" panose="020F0502020204030204" pitchFamily="34" charset="0"/>
                <a:ea typeface="+mn-ea"/>
                <a:cs typeface="Arial" panose="020B0604020202020204" pitchFamily="34" charset="0"/>
              </a:rPr>
              <a:t> </a:t>
            </a: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en-GB" altLang="en-US" sz="1100" b="0" i="0" u="none" strike="noStrike" kern="1200" cap="none" spc="0" normalizeH="0" baseline="0" noProof="0" dirty="0">
              <a:ln>
                <a:noFill/>
              </a:ln>
              <a:solidFill>
                <a:srgbClr val="002060"/>
              </a:solidFill>
              <a:effectLst/>
              <a:uLnTx/>
              <a:uFillTx/>
              <a:latin typeface="Calibri" panose="020F0502020204030204" pitchFamily="34" charset="0"/>
              <a:ea typeface="+mn-ea"/>
              <a:cs typeface="Arial" panose="020B0604020202020204" pitchFamily="34" charset="0"/>
            </a:endParaRPr>
          </a:p>
          <a:p>
            <a:pPr algn="just">
              <a:spcBef>
                <a:spcPct val="0"/>
              </a:spcBef>
              <a:buFont typeface="Wingdings" panose="05000000000000000000" pitchFamily="2" charset="2"/>
              <a:buChar char="Ø"/>
              <a:defRPr/>
            </a:pPr>
            <a:r>
              <a:rPr lang="en-GB" altLang="en-US" sz="1100" dirty="0">
                <a:latin typeface="Calibri" panose="020F0502020204030204" pitchFamily="34" charset="0"/>
              </a:rPr>
              <a:t> 561.4 mil. RON in 12M 2022 (in 12M 2021: 319.7 mil. RON) out of total investment program of 609.2 mil. RON.</a:t>
            </a:r>
          </a:p>
          <a:p>
            <a:pPr marL="0" lvl="0" indent="0" algn="just">
              <a:spcBef>
                <a:spcPct val="0"/>
              </a:spcBef>
              <a:buNone/>
              <a:defRPr/>
            </a:pPr>
            <a:endParaRPr lang="en-GB" altLang="en-US" sz="1100" dirty="0">
              <a:solidFill>
                <a:srgbClr val="FF0000"/>
              </a:solidFill>
              <a:latin typeface="Calibri" panose="020F0502020204030204" pitchFamily="34" charset="0"/>
            </a:endParaRPr>
          </a:p>
          <a:p>
            <a:pPr algn="just">
              <a:spcBef>
                <a:spcPct val="0"/>
              </a:spcBef>
              <a:buFont typeface="Wingdings" panose="05000000000000000000" pitchFamily="2" charset="2"/>
              <a:buChar char="Ø"/>
              <a:defRPr/>
            </a:pPr>
            <a:r>
              <a:rPr lang="en-GB" altLang="en-US" sz="1100" dirty="0">
                <a:latin typeface="Calibri" panose="020F0502020204030204" pitchFamily="34" charset="0"/>
              </a:rPr>
              <a:t>Target level of 60% for 12M 2022 has been exceeded</a:t>
            </a:r>
          </a:p>
          <a:p>
            <a:pPr marL="0" lvl="0" indent="0" algn="just">
              <a:spcBef>
                <a:spcPct val="0"/>
              </a:spcBef>
              <a:buNone/>
              <a:defRPr/>
            </a:pPr>
            <a:endParaRPr kumimoji="0" lang="en-GB" altLang="en-US" sz="1100" b="0" i="0" u="none" strike="noStrike" kern="1200" cap="none" spc="0" normalizeH="0" noProof="0" dirty="0">
              <a:ln>
                <a:noFill/>
              </a:ln>
              <a:effectLst/>
              <a:uLnTx/>
              <a:uFillTx/>
              <a:latin typeface="Calibri" panose="020F0502020204030204" pitchFamily="34" charset="0"/>
              <a:ea typeface="+mn-ea"/>
              <a:cs typeface="Arial" panose="020B0604020202020204" pitchFamily="34" charset="0"/>
            </a:endParaRPr>
          </a:p>
          <a:p>
            <a:pPr marL="0" lvl="0" indent="0" algn="just">
              <a:spcBef>
                <a:spcPct val="0"/>
              </a:spcBef>
              <a:buNone/>
              <a:defRPr/>
            </a:pPr>
            <a:endParaRPr kumimoji="0" lang="en-GB" altLang="en-US" sz="2000" b="1" i="0" u="none" strike="noStrike" kern="1200" cap="none" spc="0" normalizeH="0" baseline="0" noProof="0" dirty="0">
              <a:ln>
                <a:noFill/>
              </a:ln>
              <a:solidFill>
                <a:srgbClr val="FF0000"/>
              </a:solidFill>
              <a:effectLst/>
              <a:uLnTx/>
              <a:uFillTx/>
              <a:latin typeface="Calibri" panose="020F0502020204030204" pitchFamily="34" charset="0"/>
            </a:endParaRPr>
          </a:p>
        </p:txBody>
      </p:sp>
      <p:graphicFrame>
        <p:nvGraphicFramePr>
          <p:cNvPr id="8" name="Table 7">
            <a:extLst>
              <a:ext uri="{FF2B5EF4-FFF2-40B4-BE49-F238E27FC236}">
                <a16:creationId xmlns:a16="http://schemas.microsoft.com/office/drawing/2014/main" id="{BC5CB6DB-89E5-4F7F-9F16-027A13165E84}"/>
              </a:ext>
            </a:extLst>
          </p:cNvPr>
          <p:cNvGraphicFramePr>
            <a:graphicFrameLocks noGrp="1"/>
          </p:cNvGraphicFramePr>
          <p:nvPr>
            <p:extLst>
              <p:ext uri="{D42A27DB-BD31-4B8C-83A1-F6EECF244321}">
                <p14:modId xmlns:p14="http://schemas.microsoft.com/office/powerpoint/2010/main" val="3360131242"/>
              </p:ext>
            </p:extLst>
          </p:nvPr>
        </p:nvGraphicFramePr>
        <p:xfrm>
          <a:off x="1439847" y="2564904"/>
          <a:ext cx="6783908" cy="2326902"/>
        </p:xfrm>
        <a:graphic>
          <a:graphicData uri="http://schemas.openxmlformats.org/drawingml/2006/table">
            <a:tbl>
              <a:tblPr/>
              <a:tblGrid>
                <a:gridCol w="3428903">
                  <a:extLst>
                    <a:ext uri="{9D8B030D-6E8A-4147-A177-3AD203B41FA5}">
                      <a16:colId xmlns:a16="http://schemas.microsoft.com/office/drawing/2014/main" val="3705771261"/>
                    </a:ext>
                  </a:extLst>
                </a:gridCol>
                <a:gridCol w="724208">
                  <a:extLst>
                    <a:ext uri="{9D8B030D-6E8A-4147-A177-3AD203B41FA5}">
                      <a16:colId xmlns:a16="http://schemas.microsoft.com/office/drawing/2014/main" val="3049039371"/>
                    </a:ext>
                  </a:extLst>
                </a:gridCol>
                <a:gridCol w="532071">
                  <a:extLst>
                    <a:ext uri="{9D8B030D-6E8A-4147-A177-3AD203B41FA5}">
                      <a16:colId xmlns:a16="http://schemas.microsoft.com/office/drawing/2014/main" val="26342219"/>
                    </a:ext>
                  </a:extLst>
                </a:gridCol>
                <a:gridCol w="478865">
                  <a:extLst>
                    <a:ext uri="{9D8B030D-6E8A-4147-A177-3AD203B41FA5}">
                      <a16:colId xmlns:a16="http://schemas.microsoft.com/office/drawing/2014/main" val="709525862"/>
                    </a:ext>
                  </a:extLst>
                </a:gridCol>
                <a:gridCol w="724208">
                  <a:extLst>
                    <a:ext uri="{9D8B030D-6E8A-4147-A177-3AD203B41FA5}">
                      <a16:colId xmlns:a16="http://schemas.microsoft.com/office/drawing/2014/main" val="3070487413"/>
                    </a:ext>
                  </a:extLst>
                </a:gridCol>
                <a:gridCol w="514335">
                  <a:extLst>
                    <a:ext uri="{9D8B030D-6E8A-4147-A177-3AD203B41FA5}">
                      <a16:colId xmlns:a16="http://schemas.microsoft.com/office/drawing/2014/main" val="3899270068"/>
                    </a:ext>
                  </a:extLst>
                </a:gridCol>
                <a:gridCol w="381318">
                  <a:extLst>
                    <a:ext uri="{9D8B030D-6E8A-4147-A177-3AD203B41FA5}">
                      <a16:colId xmlns:a16="http://schemas.microsoft.com/office/drawing/2014/main" val="1713102517"/>
                    </a:ext>
                  </a:extLst>
                </a:gridCol>
              </a:tblGrid>
              <a:tr h="481428">
                <a:tc>
                  <a:txBody>
                    <a:bodyPr/>
                    <a:lstStyle/>
                    <a:p>
                      <a:pPr algn="ctr" fontAlgn="ctr"/>
                      <a:r>
                        <a:rPr lang="en-US" sz="900" b="1" i="0" u="none" strike="noStrike" dirty="0">
                          <a:solidFill>
                            <a:srgbClr val="FFFFFF"/>
                          </a:solidFill>
                          <a:effectLst/>
                          <a:latin typeface="Calibri" panose="020F0502020204030204" pitchFamily="34" charset="0"/>
                        </a:rPr>
                        <a:t>CAPEX Program</a:t>
                      </a:r>
                      <a:br>
                        <a:rPr lang="en-US" sz="900" b="1" i="0" u="none" strike="noStrike" dirty="0">
                          <a:solidFill>
                            <a:srgbClr val="FFFFFF"/>
                          </a:solidFill>
                          <a:effectLst/>
                          <a:latin typeface="Calibri" panose="020F0502020204030204" pitchFamily="34" charset="0"/>
                        </a:rPr>
                      </a:br>
                      <a:r>
                        <a:rPr lang="en-US" sz="900" b="1" i="0" u="none" strike="noStrike" dirty="0">
                          <a:solidFill>
                            <a:srgbClr val="FFFFFF"/>
                          </a:solidFill>
                          <a:effectLst/>
                          <a:latin typeface="Calibri" panose="020F0502020204030204" pitchFamily="34" charset="0"/>
                        </a:rPr>
                        <a:t>[thousand RON]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n-US" sz="900" b="1" i="0" u="none" strike="noStrike" dirty="0">
                          <a:solidFill>
                            <a:srgbClr val="FFFFFF"/>
                          </a:solidFill>
                          <a:effectLst/>
                          <a:latin typeface="Calibri" panose="020F0502020204030204" pitchFamily="34" charset="0"/>
                        </a:rPr>
                        <a:t>Budget 2022 rectified*)</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gridSpan="2">
                  <a:txBody>
                    <a:bodyPr/>
                    <a:lstStyle/>
                    <a:p>
                      <a:pPr algn="ctr" fontAlgn="ctr"/>
                      <a:r>
                        <a:rPr lang="en-US" sz="900" b="1" i="0" u="none" strike="noStrike" dirty="0">
                          <a:solidFill>
                            <a:srgbClr val="FFFFFF"/>
                          </a:solidFill>
                          <a:effectLst/>
                          <a:latin typeface="Calibri" panose="020F0502020204030204" pitchFamily="34" charset="0"/>
                        </a:rPr>
                        <a:t>Degree of completion 31.12.2022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hMerge="1">
                  <a:txBody>
                    <a:bodyPr/>
                    <a:lstStyle/>
                    <a:p>
                      <a:endParaRPr lang="en-US"/>
                    </a:p>
                  </a:txBody>
                  <a:tcPr/>
                </a:tc>
                <a:tc>
                  <a:txBody>
                    <a:bodyPr/>
                    <a:lstStyle/>
                    <a:p>
                      <a:pPr algn="ctr" fontAlgn="ctr"/>
                      <a:r>
                        <a:rPr lang="en-US" sz="900" b="1" i="0" u="none" strike="noStrike" dirty="0">
                          <a:solidFill>
                            <a:srgbClr val="FFFFFF"/>
                          </a:solidFill>
                          <a:effectLst/>
                          <a:latin typeface="Calibri" panose="020F0502020204030204" pitchFamily="34" charset="0"/>
                        </a:rPr>
                        <a:t>Budget 2021**)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gridSpan="2">
                  <a:txBody>
                    <a:bodyPr/>
                    <a:lstStyle/>
                    <a:p>
                      <a:pPr algn="ctr" fontAlgn="ctr"/>
                      <a:r>
                        <a:rPr lang="en-US" sz="900" b="1" i="0" u="none" strike="noStrike" dirty="0">
                          <a:solidFill>
                            <a:srgbClr val="FFFFFF"/>
                          </a:solidFill>
                          <a:effectLst/>
                          <a:latin typeface="Calibri" panose="020F0502020204030204" pitchFamily="34" charset="0"/>
                        </a:rPr>
                        <a:t>Degree of completion 31.12.2021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hMerge="1">
                  <a:txBody>
                    <a:bodyPr/>
                    <a:lstStyle/>
                    <a:p>
                      <a:endParaRPr lang="en-US"/>
                    </a:p>
                  </a:txBody>
                  <a:tcPr/>
                </a:tc>
                <a:extLst>
                  <a:ext uri="{0D108BD9-81ED-4DB2-BD59-A6C34878D82A}">
                    <a16:rowId xmlns:a16="http://schemas.microsoft.com/office/drawing/2014/main" val="69948682"/>
                  </a:ext>
                </a:extLst>
              </a:tr>
              <a:tr h="361071">
                <a:tc>
                  <a:txBody>
                    <a:bodyPr/>
                    <a:lstStyle/>
                    <a:p>
                      <a:pPr algn="l" rtl="0" fontAlgn="ctr"/>
                      <a:r>
                        <a:rPr lang="en-US" sz="1100" b="0" i="0" u="none" strike="noStrike">
                          <a:solidFill>
                            <a:srgbClr val="000000"/>
                          </a:solidFill>
                          <a:effectLst/>
                          <a:latin typeface="Calibri" panose="020F0502020204030204" pitchFamily="34" charset="0"/>
                        </a:rPr>
                        <a:t>Ongoing investments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409,585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390,846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95.4%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211,855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189,364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89.4%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8095214"/>
                  </a:ext>
                </a:extLst>
              </a:tr>
              <a:tr h="361071">
                <a:tc>
                  <a:txBody>
                    <a:bodyPr/>
                    <a:lstStyle/>
                    <a:p>
                      <a:pPr algn="l" rtl="0" fontAlgn="ctr"/>
                      <a:r>
                        <a:rPr lang="en-GB" sz="1100" b="0" i="0" u="none" strike="noStrike">
                          <a:solidFill>
                            <a:srgbClr val="000000"/>
                          </a:solidFill>
                          <a:effectLst/>
                          <a:latin typeface="Calibri" panose="020F0502020204030204" pitchFamily="34" charset="0"/>
                        </a:rPr>
                        <a:t>Investments made on tangible assets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100,694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77,687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77.2%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86,756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84,935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97.9%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683178"/>
                  </a:ext>
                </a:extLst>
              </a:tr>
              <a:tr h="361071">
                <a:tc>
                  <a:txBody>
                    <a:bodyPr/>
                    <a:lstStyle/>
                    <a:p>
                      <a:pPr algn="l" rtl="0" fontAlgn="ctr"/>
                      <a:r>
                        <a:rPr lang="en-US" sz="1100" b="0" i="0" u="none" strike="noStrike">
                          <a:solidFill>
                            <a:srgbClr val="000000"/>
                          </a:solidFill>
                          <a:effectLst/>
                          <a:latin typeface="Calibri" panose="020F0502020204030204" pitchFamily="34" charset="0"/>
                        </a:rPr>
                        <a:t>Equipments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98,941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92,875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93.9%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58,164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45,380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78.0%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7521333"/>
                  </a:ext>
                </a:extLst>
              </a:tr>
              <a:tr h="361071">
                <a:tc>
                  <a:txBody>
                    <a:bodyPr/>
                    <a:lstStyle/>
                    <a:p>
                      <a:pPr algn="l" rtl="0" fontAlgn="ctr"/>
                      <a:r>
                        <a:rPr lang="en-GB" sz="1100" b="1" i="0" u="none" strike="noStrike">
                          <a:solidFill>
                            <a:srgbClr val="000000"/>
                          </a:solidFill>
                          <a:effectLst/>
                          <a:latin typeface="Calibri" panose="020F0502020204030204" pitchFamily="34" charset="0"/>
                        </a:rPr>
                        <a:t>Total value of investment program</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solidFill>
                            <a:srgbClr val="000000"/>
                          </a:solidFill>
                          <a:effectLst/>
                          <a:latin typeface="Calibri" panose="020F0502020204030204" pitchFamily="34" charset="0"/>
                        </a:rPr>
                        <a:t>609,220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solidFill>
                            <a:srgbClr val="000000"/>
                          </a:solidFill>
                          <a:effectLst/>
                          <a:latin typeface="Calibri" panose="020F0502020204030204" pitchFamily="34" charset="0"/>
                        </a:rPr>
                        <a:t>561,408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solidFill>
                            <a:srgbClr val="000000"/>
                          </a:solidFill>
                          <a:effectLst/>
                          <a:latin typeface="Calibri" panose="020F0502020204030204" pitchFamily="34" charset="0"/>
                        </a:rPr>
                        <a:t>92.2%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Calibri" panose="020F0502020204030204" pitchFamily="34" charset="0"/>
                        </a:rPr>
                        <a:t>356,774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Calibri" panose="020F0502020204030204" pitchFamily="34" charset="0"/>
                        </a:rPr>
                        <a:t>319,679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solidFill>
                            <a:srgbClr val="000000"/>
                          </a:solidFill>
                          <a:effectLst/>
                          <a:latin typeface="Calibri" panose="020F0502020204030204" pitchFamily="34" charset="0"/>
                        </a:rPr>
                        <a:t>89.6%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9313377"/>
                  </a:ext>
                </a:extLst>
              </a:tr>
              <a:tr h="401190">
                <a:tc gridSpan="7">
                  <a:txBody>
                    <a:bodyPr/>
                    <a:lstStyle/>
                    <a:p>
                      <a:pPr algn="l" rtl="0" fontAlgn="ctr"/>
                      <a:r>
                        <a:rPr lang="en-GB" sz="1000" b="0" i="1" u="none" strike="noStrike" dirty="0">
                          <a:solidFill>
                            <a:srgbClr val="000000"/>
                          </a:solidFill>
                          <a:effectLst/>
                          <a:latin typeface="Calibri" panose="020F0502020204030204" pitchFamily="34" charset="0"/>
                        </a:rPr>
                        <a:t>*) Approved through GSM no. 10/19.10.2022</a:t>
                      </a:r>
                      <a:br>
                        <a:rPr lang="en-GB" sz="1000" b="0" i="1" u="none" strike="noStrike" dirty="0">
                          <a:solidFill>
                            <a:srgbClr val="000000"/>
                          </a:solidFill>
                          <a:effectLst/>
                          <a:latin typeface="Calibri" panose="020F0502020204030204" pitchFamily="34" charset="0"/>
                        </a:rPr>
                      </a:br>
                      <a:r>
                        <a:rPr lang="en-GB" sz="1000" b="0" i="1" u="none" strike="noStrike" dirty="0">
                          <a:solidFill>
                            <a:srgbClr val="000000"/>
                          </a:solidFill>
                          <a:effectLst/>
                          <a:latin typeface="Calibri" panose="020F0502020204030204" pitchFamily="34" charset="0"/>
                        </a:rPr>
                        <a:t>**) Approved through GSM no. 11/28.09.2021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30692598"/>
                  </a:ext>
                </a:extLst>
              </a:tr>
            </a:tbl>
          </a:graphicData>
        </a:graphic>
      </p:graphicFrame>
      <p:sp>
        <p:nvSpPr>
          <p:cNvPr id="5" name="Slide Number Placeholder 2">
            <a:extLst>
              <a:ext uri="{FF2B5EF4-FFF2-40B4-BE49-F238E27FC236}">
                <a16:creationId xmlns:a16="http://schemas.microsoft.com/office/drawing/2014/main" id="{691695CA-3063-479B-9D4F-920F84C73E6C}"/>
              </a:ext>
            </a:extLst>
          </p:cNvPr>
          <p:cNvSpPr>
            <a:spLocks noGrp="1"/>
          </p:cNvSpPr>
          <p:nvPr>
            <p:ph type="sldNum" sz="quarter" idx="12"/>
          </p:nvPr>
        </p:nvSpPr>
        <p:spPr>
          <a:xfrm>
            <a:off x="7010400" y="6309320"/>
            <a:ext cx="2133600" cy="476250"/>
          </a:xfrm>
        </p:spPr>
        <p:txBody>
          <a:bodyPr/>
          <a:lstStyle/>
          <a:p>
            <a:pPr>
              <a:defRPr/>
            </a:pPr>
            <a:fld id="{525230D4-A128-44F9-91BE-68F47144733C}" type="slidenum">
              <a:rPr lang="en-US" sz="1100" smtClean="0"/>
              <a:pPr>
                <a:defRPr/>
              </a:pPr>
              <a:t>11</a:t>
            </a:fld>
            <a:endParaRPr lang="en-US" dirty="0"/>
          </a:p>
        </p:txBody>
      </p:sp>
    </p:spTree>
    <p:extLst>
      <p:ext uri="{BB962C8B-B14F-4D97-AF65-F5344CB8AC3E}">
        <p14:creationId xmlns:p14="http://schemas.microsoft.com/office/powerpoint/2010/main" val="2187423600"/>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259545" y="476672"/>
            <a:ext cx="7355160" cy="576064"/>
          </a:xfrm>
          <a:prstGeom prst="roundRect">
            <a:avLst/>
          </a:prstGeom>
          <a:solidFill>
            <a:srgbClr val="B6DBE8"/>
          </a:solidFill>
          <a:ln>
            <a:noFill/>
          </a:ln>
          <a:scene3d>
            <a:camera prst="orthographicFront">
              <a:rot lat="0" lon="0" rev="0"/>
            </a:camera>
            <a:lightRig rig="threePt" dir="t"/>
          </a:scene3d>
          <a:sp3d prstMaterial="powder">
            <a:bevelT/>
            <a:bevelB/>
          </a:sp3d>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s-E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0" algn="ctr" eaLnBrk="1" hangingPunct="1">
              <a:defRPr/>
            </a:pPr>
            <a:r>
              <a:rPr lang="en-US" altLang="en-US" b="1" dirty="0">
                <a:solidFill>
                  <a:srgbClr val="002060"/>
                </a:solidFill>
                <a:latin typeface="Calibri" panose="020F0502020204030204" pitchFamily="34" charset="0"/>
              </a:rPr>
              <a:t>CAPEX</a:t>
            </a:r>
            <a:endParaRPr kumimoji="0" lang="en-US" sz="18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alibri" panose="020F0502020204030204" pitchFamily="34" charset="0"/>
              <a:ea typeface="+mn-ea"/>
              <a:cs typeface="Arial"/>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2060"/>
                </a:solidFill>
                <a:uLnTx/>
                <a:uFillTx/>
                <a:latin typeface="Calibri" panose="020F0502020204030204" pitchFamily="34" charset="0"/>
                <a:ea typeface="+mn-ea"/>
                <a:cs typeface="Arial"/>
              </a:rPr>
              <a:t>- Aspects related to main investments and long term strategic projects - </a:t>
            </a:r>
          </a:p>
        </p:txBody>
      </p:sp>
      <p:sp>
        <p:nvSpPr>
          <p:cNvPr id="6" name="Content Placeholder 2">
            <a:extLst>
              <a:ext uri="{FF2B5EF4-FFF2-40B4-BE49-F238E27FC236}">
                <a16:creationId xmlns:a16="http://schemas.microsoft.com/office/drawing/2014/main" id="{CDD129BC-4519-4969-BE36-746A20DB0699}"/>
              </a:ext>
            </a:extLst>
          </p:cNvPr>
          <p:cNvSpPr txBox="1">
            <a:spLocks/>
          </p:cNvSpPr>
          <p:nvPr/>
        </p:nvSpPr>
        <p:spPr bwMode="auto">
          <a:xfrm>
            <a:off x="1043608" y="1052736"/>
            <a:ext cx="7786687" cy="5544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lvl="1" indent="0" algn="just">
              <a:lnSpc>
                <a:spcPct val="80000"/>
              </a:lnSpc>
              <a:spcBef>
                <a:spcPts val="0"/>
              </a:spcBef>
              <a:spcAft>
                <a:spcPts val="0"/>
              </a:spcAft>
              <a:buFontTx/>
              <a:buNone/>
              <a:defRPr/>
            </a:pPr>
            <a:r>
              <a:rPr lang="en-US" sz="1000" b="1" kern="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Unit 1 Refurbishment: </a:t>
            </a:r>
            <a:endParaRPr lang="en-US" sz="1000" b="1" kern="0" dirty="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0" lvl="1" indent="0" algn="just">
              <a:lnSpc>
                <a:spcPct val="80000"/>
              </a:lnSpc>
              <a:spcBef>
                <a:spcPts val="0"/>
              </a:spcBef>
              <a:spcAft>
                <a:spcPts val="0"/>
              </a:spcAft>
              <a:buNone/>
              <a:defRPr/>
            </a:pPr>
            <a:endParaRPr lang="en-US" sz="1000" kern="0" dirty="0">
              <a:latin typeface="Calibri" panose="020F0502020204030204" pitchFamily="34" charset="0"/>
              <a:cs typeface="Calibri" panose="020F0502020204030204" pitchFamily="34" charset="0"/>
            </a:endParaRPr>
          </a:p>
          <a:p>
            <a:pPr marL="171450" lvl="1" indent="-171450" algn="just">
              <a:lnSpc>
                <a:spcPct val="80000"/>
              </a:lnSpc>
              <a:spcBef>
                <a:spcPts val="0"/>
              </a:spcBef>
              <a:spcAft>
                <a:spcPts val="0"/>
              </a:spcAft>
              <a:buFont typeface="Arial" panose="020B0604020202020204" pitchFamily="34" charset="0"/>
              <a:buChar char="•"/>
              <a:defRPr/>
            </a:pPr>
            <a:r>
              <a:rPr lang="en-US" sz="1000" kern="0" dirty="0">
                <a:latin typeface="Calibri" panose="020F0502020204030204" pitchFamily="34" charset="0"/>
                <a:cs typeface="Calibri" panose="020F0502020204030204" pitchFamily="34" charset="0"/>
              </a:rPr>
              <a:t>By Extraordinary General Meeting Decision no. 4/23.02.2022, Shareholders of SNN approved the investment decision in the project for refurbishing Unit 1 of </a:t>
            </a:r>
            <a:r>
              <a:rPr lang="en-US" sz="1000" kern="0" dirty="0" err="1">
                <a:latin typeface="Calibri" panose="020F0502020204030204" pitchFamily="34" charset="0"/>
                <a:cs typeface="Calibri" panose="020F0502020204030204" pitchFamily="34" charset="0"/>
              </a:rPr>
              <a:t>Cernavoda</a:t>
            </a:r>
            <a:r>
              <a:rPr lang="en-US" sz="1000" kern="0" dirty="0">
                <a:latin typeface="Calibri" panose="020F0502020204030204" pitchFamily="34" charset="0"/>
                <a:cs typeface="Calibri" panose="020F0502020204030204" pitchFamily="34" charset="0"/>
              </a:rPr>
              <a:t> NPP. The version approved by the SNN shareholders included project amendments which provide, in addition to Scenario 1, an increase in the nuclear safety margins of the plant and take into account the new trends in increasing the robustness in terms of nuclear safety. The current cost for the implementation of Scenario 2 Enhanced Safety is of about 1.85 billion Euros, without taking into account the financing costs and the inflation rate update on the date when the refurbishment contract of Unit 1 of </a:t>
            </a:r>
            <a:r>
              <a:rPr lang="en-US" sz="1000" kern="0" dirty="0" err="1">
                <a:latin typeface="Calibri" panose="020F0502020204030204" pitchFamily="34" charset="0"/>
                <a:cs typeface="Calibri" panose="020F0502020204030204" pitchFamily="34" charset="0"/>
              </a:rPr>
              <a:t>Cernavoda</a:t>
            </a:r>
            <a:r>
              <a:rPr lang="en-US" sz="1000" kern="0" dirty="0">
                <a:latin typeface="Calibri" panose="020F0502020204030204" pitchFamily="34" charset="0"/>
                <a:cs typeface="Calibri" panose="020F0502020204030204" pitchFamily="34" charset="0"/>
              </a:rPr>
              <a:t> NPP is going to be signed.</a:t>
            </a:r>
          </a:p>
          <a:p>
            <a:pPr marL="0" lvl="1" indent="0" algn="just">
              <a:lnSpc>
                <a:spcPct val="80000"/>
              </a:lnSpc>
              <a:spcBef>
                <a:spcPts val="0"/>
              </a:spcBef>
              <a:spcAft>
                <a:spcPts val="0"/>
              </a:spcAft>
              <a:buFontTx/>
              <a:buNone/>
              <a:defRPr/>
            </a:pPr>
            <a:endParaRPr lang="en-US" sz="1000" kern="0" dirty="0">
              <a:latin typeface="Calibri" panose="020F0502020204030204" pitchFamily="34" charset="0"/>
              <a:cs typeface="Calibri" panose="020F0502020204030204" pitchFamily="34" charset="0"/>
            </a:endParaRPr>
          </a:p>
          <a:p>
            <a:pPr marL="174625" lvl="1" indent="0" algn="just">
              <a:lnSpc>
                <a:spcPct val="80000"/>
              </a:lnSpc>
              <a:spcBef>
                <a:spcPts val="0"/>
              </a:spcBef>
              <a:spcAft>
                <a:spcPts val="0"/>
              </a:spcAft>
              <a:buFontTx/>
              <a:buNone/>
              <a:defRPr/>
            </a:pPr>
            <a:r>
              <a:rPr lang="en-US" sz="1000" kern="0" dirty="0">
                <a:latin typeface="Calibri" panose="020F0502020204030204" pitchFamily="34" charset="0"/>
                <a:cs typeface="Calibri" panose="020F0502020204030204" pitchFamily="34" charset="0"/>
              </a:rPr>
              <a:t>With the approval of the investment decision, SNN goes into the second phase of the project, namely ensuring the financial resources for the implementation of the Project for the Refurbishment of U1, preparing the performance of the activities that have been identified and defined for the refurbishment in Phase 1 and obtaining all the necessary approvals and authorizations for the implementation of this project.</a:t>
            </a:r>
          </a:p>
          <a:p>
            <a:pPr marL="174625" lvl="1" indent="0" algn="just">
              <a:lnSpc>
                <a:spcPct val="80000"/>
              </a:lnSpc>
              <a:spcBef>
                <a:spcPts val="0"/>
              </a:spcBef>
              <a:spcAft>
                <a:spcPts val="0"/>
              </a:spcAft>
              <a:buFontTx/>
              <a:buNone/>
              <a:defRPr/>
            </a:pPr>
            <a:endParaRPr lang="en-US" sz="1000" kern="0" dirty="0">
              <a:highlight>
                <a:srgbClr val="00FF00"/>
              </a:highlight>
              <a:latin typeface="Calibri" panose="020F0502020204030204" pitchFamily="34" charset="0"/>
              <a:cs typeface="Calibri" panose="020F0502020204030204" pitchFamily="34" charset="0"/>
            </a:endParaRPr>
          </a:p>
          <a:p>
            <a:pPr marL="0" lvl="1" indent="0" algn="just">
              <a:lnSpc>
                <a:spcPct val="80000"/>
              </a:lnSpc>
              <a:spcBef>
                <a:spcPts val="0"/>
              </a:spcBef>
              <a:spcAft>
                <a:spcPts val="0"/>
              </a:spcAft>
              <a:buFontTx/>
              <a:buNone/>
              <a:defRPr/>
            </a:pPr>
            <a:endParaRPr lang="en-US" sz="1000" kern="0" dirty="0">
              <a:latin typeface="Calibri" panose="020F0502020204030204" pitchFamily="34" charset="0"/>
              <a:cs typeface="Calibri" panose="020F0502020204030204" pitchFamily="34" charset="0"/>
            </a:endParaRPr>
          </a:p>
          <a:p>
            <a:pPr marL="0" lvl="2" indent="0" algn="just">
              <a:lnSpc>
                <a:spcPct val="80000"/>
              </a:lnSpc>
              <a:spcBef>
                <a:spcPts val="0"/>
              </a:spcBef>
              <a:spcAft>
                <a:spcPts val="0"/>
              </a:spcAft>
              <a:buFontTx/>
              <a:buNone/>
              <a:defRPr/>
            </a:pPr>
            <a:r>
              <a:rPr lang="en-US" sz="1000" b="1" kern="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Increase of the Production Capacity Project:</a:t>
            </a:r>
          </a:p>
          <a:p>
            <a:pPr marL="0" lvl="2" indent="0" algn="just">
              <a:lnSpc>
                <a:spcPct val="80000"/>
              </a:lnSpc>
              <a:spcBef>
                <a:spcPts val="0"/>
              </a:spcBef>
              <a:spcAft>
                <a:spcPts val="0"/>
              </a:spcAft>
              <a:buNone/>
              <a:defRPr/>
            </a:pPr>
            <a:endParaRPr lang="en-US" sz="1000" kern="0" dirty="0">
              <a:latin typeface="Calibri" panose="020F0502020204030204" pitchFamily="34" charset="0"/>
              <a:cs typeface="Calibri" panose="020F0502020204030204" pitchFamily="34" charset="0"/>
            </a:endParaRPr>
          </a:p>
          <a:p>
            <a:pPr marL="171450" lvl="2" indent="-171450" algn="just">
              <a:lnSpc>
                <a:spcPct val="80000"/>
              </a:lnSpc>
              <a:spcBef>
                <a:spcPts val="0"/>
              </a:spcBef>
              <a:spcAft>
                <a:spcPts val="0"/>
              </a:spcAft>
              <a:buFont typeface="Arial" panose="020B0604020202020204" pitchFamily="34" charset="0"/>
              <a:buChar char="•"/>
              <a:defRPr/>
            </a:pPr>
            <a:r>
              <a:rPr lang="en-US" sz="1000" kern="0" dirty="0">
                <a:latin typeface="Calibri" panose="020F0502020204030204" pitchFamily="34" charset="0"/>
                <a:cs typeface="Calibri" panose="020F0502020204030204" pitchFamily="34" charset="0"/>
              </a:rPr>
              <a:t>By Extraordinary General Meeting Decision no. 7/10.08.2022, SNN’s shareholders approved the continuations of </a:t>
            </a:r>
            <a:r>
              <a:rPr lang="en-US" sz="1000" kern="0" dirty="0" err="1">
                <a:latin typeface="Calibri" panose="020F0502020204030204" pitchFamily="34" charset="0"/>
                <a:cs typeface="Calibri" panose="020F0502020204030204" pitchFamily="34" charset="0"/>
              </a:rPr>
              <a:t>Cernavoda</a:t>
            </a:r>
            <a:r>
              <a:rPr lang="en-US" sz="1000" kern="0" dirty="0">
                <a:latin typeface="Calibri" panose="020F0502020204030204" pitchFamily="34" charset="0"/>
                <a:cs typeface="Calibri" panose="020F0502020204030204" pitchFamily="34" charset="0"/>
              </a:rPr>
              <a:t> NPP Units 3 and 4 Project, and adopted the Preliminary Investment Resolution and the advancement to Stage II – Preliminary Stages. SNN’s shareholders also approved to finance </a:t>
            </a:r>
            <a:r>
              <a:rPr lang="en-US" sz="1000" kern="0" dirty="0" err="1">
                <a:latin typeface="Calibri" panose="020F0502020204030204" pitchFamily="34" charset="0"/>
                <a:cs typeface="Calibri" panose="020F0502020204030204" pitchFamily="34" charset="0"/>
              </a:rPr>
              <a:t>Energonuclear</a:t>
            </a:r>
            <a:r>
              <a:rPr lang="en-US" sz="1000" kern="0" dirty="0">
                <a:latin typeface="Calibri" panose="020F0502020204030204" pitchFamily="34" charset="0"/>
                <a:cs typeface="Calibri" panose="020F0502020204030204" pitchFamily="34" charset="0"/>
              </a:rPr>
              <a:t> subsidiary with 185 mil Euro, in form of either a share capital increase or as a loan.</a:t>
            </a:r>
          </a:p>
          <a:p>
            <a:pPr marL="0" lvl="2" indent="0" algn="just">
              <a:lnSpc>
                <a:spcPct val="80000"/>
              </a:lnSpc>
              <a:spcBef>
                <a:spcPts val="0"/>
              </a:spcBef>
              <a:spcAft>
                <a:spcPts val="0"/>
              </a:spcAft>
              <a:buNone/>
              <a:defRPr/>
            </a:pPr>
            <a:endParaRPr lang="en-US" sz="1000" kern="0" dirty="0">
              <a:latin typeface="Calibri" panose="020F0502020204030204" pitchFamily="34" charset="0"/>
              <a:cs typeface="Calibri" panose="020F0502020204030204" pitchFamily="34" charset="0"/>
            </a:endParaRPr>
          </a:p>
          <a:p>
            <a:pPr marL="171450" lvl="2" indent="-171450" algn="just">
              <a:lnSpc>
                <a:spcPct val="80000"/>
              </a:lnSpc>
              <a:spcBef>
                <a:spcPts val="0"/>
              </a:spcBef>
              <a:spcAft>
                <a:spcPts val="0"/>
              </a:spcAft>
              <a:buFont typeface="Arial" panose="020B0604020202020204" pitchFamily="34" charset="0"/>
              <a:buChar char="•"/>
              <a:defRPr/>
            </a:pPr>
            <a:r>
              <a:rPr lang="en-US" altLang="en-US" sz="1000" dirty="0">
                <a:solidFill>
                  <a:srgbClr val="202124"/>
                </a:solidFill>
                <a:latin typeface="Calibri" panose="020F0502020204030204" pitchFamily="34" charset="0"/>
                <a:cs typeface="Calibri" panose="020F0502020204030204" pitchFamily="34" charset="0"/>
              </a:rPr>
              <a:t>During the United Nations Conference on Climate Change (COP27) which took place in November 2022, the US Exim Bank announced the issuance of two letters of interest for the financing of pre-project technical services provided by the US in connection with the Unit 3 and 4 project from </a:t>
            </a:r>
            <a:r>
              <a:rPr lang="en-US" altLang="en-US" sz="1000" dirty="0" err="1">
                <a:solidFill>
                  <a:srgbClr val="202124"/>
                </a:solidFill>
                <a:latin typeface="Calibri" panose="020F0502020204030204" pitchFamily="34" charset="0"/>
                <a:cs typeface="Calibri" panose="020F0502020204030204" pitchFamily="34" charset="0"/>
              </a:rPr>
              <a:t>Cernavoda</a:t>
            </a:r>
            <a:r>
              <a:rPr lang="en-US" altLang="en-US" sz="1000" dirty="0">
                <a:solidFill>
                  <a:srgbClr val="202124"/>
                </a:solidFill>
                <a:latin typeface="Calibri" panose="020F0502020204030204" pitchFamily="34" charset="0"/>
                <a:cs typeface="Calibri" panose="020F0502020204030204" pitchFamily="34" charset="0"/>
              </a:rPr>
              <a:t>. Based on the preliminary information presented, EXIM will be able to consider financing up to $50 mil for pre-project technical services as part of the Engineering Multiplier Program (EMP) and up to $3 billion for engineering and project management services.</a:t>
            </a:r>
          </a:p>
          <a:p>
            <a:pPr marL="0" lvl="2" indent="0" algn="just">
              <a:lnSpc>
                <a:spcPct val="80000"/>
              </a:lnSpc>
              <a:spcBef>
                <a:spcPts val="0"/>
              </a:spcBef>
              <a:spcAft>
                <a:spcPts val="0"/>
              </a:spcAft>
              <a:buNone/>
              <a:defRPr/>
            </a:pPr>
            <a:endParaRPr lang="en-US" altLang="en-US" sz="1000" dirty="0">
              <a:solidFill>
                <a:srgbClr val="202124"/>
              </a:solidFill>
              <a:latin typeface="Calibri" panose="020F0502020204030204" pitchFamily="34" charset="0"/>
              <a:cs typeface="Calibri" panose="020F0502020204030204" pitchFamily="34" charset="0"/>
            </a:endParaRPr>
          </a:p>
          <a:p>
            <a:pPr marL="171450" lvl="2" indent="-171450" algn="just">
              <a:lnSpc>
                <a:spcPct val="80000"/>
              </a:lnSpc>
              <a:spcBef>
                <a:spcPts val="0"/>
              </a:spcBef>
              <a:spcAft>
                <a:spcPts val="0"/>
              </a:spcAft>
              <a:buFont typeface="Arial" panose="020B0604020202020204" pitchFamily="34" charset="0"/>
              <a:buChar char="•"/>
              <a:defRPr/>
            </a:pPr>
            <a:r>
              <a:rPr lang="en-US" altLang="en-US" sz="1000" dirty="0">
                <a:solidFill>
                  <a:srgbClr val="202124"/>
                </a:solidFill>
                <a:latin typeface="Calibri" panose="020F0502020204030204" pitchFamily="34" charset="0"/>
                <a:cs typeface="Calibri" panose="020F0502020204030204" pitchFamily="34" charset="0"/>
              </a:rPr>
              <a:t>In December 2022, the Government of Romania, at the proposal of the Ministry of Energy, approved the draft law on the signing of the support agreement between the Romanian state and SNN. for the project of Units 3 and 4 </a:t>
            </a:r>
            <a:r>
              <a:rPr lang="en-US" altLang="en-US" sz="1000" dirty="0" err="1">
                <a:solidFill>
                  <a:srgbClr val="202124"/>
                </a:solidFill>
                <a:latin typeface="Calibri" panose="020F0502020204030204" pitchFamily="34" charset="0"/>
                <a:cs typeface="Calibri" panose="020F0502020204030204" pitchFamily="34" charset="0"/>
              </a:rPr>
              <a:t>Cernavodă</a:t>
            </a:r>
            <a:r>
              <a:rPr lang="en-US" altLang="en-US" sz="1000" dirty="0">
                <a:solidFill>
                  <a:srgbClr val="202124"/>
                </a:solidFill>
                <a:latin typeface="Calibri" panose="020F0502020204030204" pitchFamily="34" charset="0"/>
                <a:cs typeface="Calibri" panose="020F0502020204030204" pitchFamily="34" charset="0"/>
              </a:rPr>
              <a:t>. The Law was adopted on March 13.</a:t>
            </a:r>
            <a:endParaRPr lang="en-US" sz="1000" kern="0" dirty="0">
              <a:latin typeface="Calibri" panose="020F0502020204030204" pitchFamily="34" charset="0"/>
              <a:cs typeface="Calibri" panose="020F0502020204030204" pitchFamily="34" charset="0"/>
            </a:endParaRPr>
          </a:p>
          <a:p>
            <a:pPr marL="171450" lvl="2" indent="-171450" algn="just">
              <a:lnSpc>
                <a:spcPct val="80000"/>
              </a:lnSpc>
              <a:spcBef>
                <a:spcPts val="0"/>
              </a:spcBef>
              <a:spcAft>
                <a:spcPts val="0"/>
              </a:spcAft>
              <a:buFont typeface="Arial" panose="020B0604020202020204" pitchFamily="34" charset="0"/>
              <a:buChar char="•"/>
              <a:defRPr/>
            </a:pPr>
            <a:endParaRPr lang="en-US" sz="1000" b="1" kern="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0" lvl="2" indent="0" algn="just">
              <a:lnSpc>
                <a:spcPct val="80000"/>
              </a:lnSpc>
              <a:spcBef>
                <a:spcPts val="0"/>
              </a:spcBef>
              <a:spcAft>
                <a:spcPts val="0"/>
              </a:spcAft>
              <a:buFontTx/>
              <a:buNone/>
              <a:defRPr/>
            </a:pPr>
            <a:r>
              <a:rPr lang="en-US" sz="1000" b="1" kern="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Small Modular Reactors</a:t>
            </a:r>
          </a:p>
          <a:p>
            <a:pPr marL="0" lvl="2" indent="0" algn="just">
              <a:lnSpc>
                <a:spcPct val="80000"/>
              </a:lnSpc>
              <a:spcBef>
                <a:spcPts val="0"/>
              </a:spcBef>
              <a:spcAft>
                <a:spcPts val="0"/>
              </a:spcAft>
              <a:buFontTx/>
              <a:buNone/>
              <a:defRPr/>
            </a:pPr>
            <a:endParaRPr lang="en-US" sz="1000" b="1" kern="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171450" lvl="2" indent="-171450" algn="just">
              <a:lnSpc>
                <a:spcPct val="80000"/>
              </a:lnSpc>
              <a:spcBef>
                <a:spcPts val="0"/>
              </a:spcBef>
              <a:spcAft>
                <a:spcPts val="0"/>
              </a:spcAft>
              <a:buFont typeface="Arial" panose="020B0604020202020204" pitchFamily="34" charset="0"/>
              <a:buChar char="•"/>
              <a:defRPr/>
            </a:pPr>
            <a:r>
              <a:rPr lang="en-US" altLang="en-US" sz="1000" dirty="0">
                <a:solidFill>
                  <a:srgbClr val="202124"/>
                </a:solidFill>
                <a:latin typeface="inherit"/>
              </a:rPr>
              <a:t>On November 15, 2022, a Memorandum of Understanding (MoU) was signed between </a:t>
            </a:r>
            <a:r>
              <a:rPr lang="en-US" altLang="en-US" sz="1000" dirty="0" err="1">
                <a:solidFill>
                  <a:srgbClr val="202124"/>
                </a:solidFill>
                <a:latin typeface="inherit"/>
              </a:rPr>
              <a:t>RoPower</a:t>
            </a:r>
            <a:r>
              <a:rPr lang="en-US" altLang="en-US" sz="1000" dirty="0">
                <a:solidFill>
                  <a:srgbClr val="202124"/>
                </a:solidFill>
                <a:latin typeface="inherit"/>
              </a:rPr>
              <a:t> Nuclear SA and </a:t>
            </a:r>
            <a:r>
              <a:rPr lang="en-US" altLang="en-US" sz="1000" dirty="0" err="1">
                <a:solidFill>
                  <a:srgbClr val="202124"/>
                </a:solidFill>
                <a:latin typeface="inherit"/>
              </a:rPr>
              <a:t>Donalam</a:t>
            </a:r>
            <a:r>
              <a:rPr lang="en-US" altLang="en-US" sz="1000" dirty="0">
                <a:solidFill>
                  <a:srgbClr val="202124"/>
                </a:solidFill>
                <a:latin typeface="inherit"/>
              </a:rPr>
              <a:t> SRL, part of AFV </a:t>
            </a:r>
            <a:r>
              <a:rPr lang="en-US" altLang="en-US" sz="1000" dirty="0" err="1">
                <a:solidFill>
                  <a:srgbClr val="202124"/>
                </a:solidFill>
                <a:latin typeface="inherit"/>
              </a:rPr>
              <a:t>Beltrame</a:t>
            </a:r>
            <a:r>
              <a:rPr lang="en-US" altLang="en-US" sz="1000" dirty="0">
                <a:solidFill>
                  <a:srgbClr val="202124"/>
                </a:solidFill>
                <a:latin typeface="inherit"/>
              </a:rPr>
              <a:t> Group, European leader in steel production, at the IAEA Atoms for Climate pavilion at COP 27. Objective of the Memorandum of Understanding is to explore opportunities for cooperation and investment in support of the development of the first SMR project in Romania, which could have a great impact in the realization of green steel production in Romania. On the same occasion, the two companies joined the United Nations 24/7 Carbon Free Energy Compact, committing to the UN's 24/7 principles in support of the UN's goal of accelerating the electricity system, mitigating climate change and to ensure access to clean energy at affordable prices. </a:t>
            </a:r>
          </a:p>
          <a:p>
            <a:pPr marL="171450" lvl="2" indent="-171450" algn="just">
              <a:lnSpc>
                <a:spcPct val="80000"/>
              </a:lnSpc>
              <a:spcBef>
                <a:spcPts val="0"/>
              </a:spcBef>
              <a:spcAft>
                <a:spcPts val="0"/>
              </a:spcAft>
              <a:buFont typeface="Arial" panose="020B0604020202020204" pitchFamily="34" charset="0"/>
              <a:buChar char="•"/>
              <a:defRPr/>
            </a:pPr>
            <a:endParaRPr lang="en-US" altLang="en-US" sz="1000" dirty="0">
              <a:solidFill>
                <a:srgbClr val="202124"/>
              </a:solidFill>
              <a:latin typeface="inherit"/>
            </a:endParaRPr>
          </a:p>
          <a:p>
            <a:pPr marL="171450" lvl="2" indent="-171450" algn="just">
              <a:lnSpc>
                <a:spcPct val="80000"/>
              </a:lnSpc>
              <a:spcBef>
                <a:spcPts val="0"/>
              </a:spcBef>
              <a:spcAft>
                <a:spcPts val="0"/>
              </a:spcAft>
              <a:buFont typeface="Arial" panose="020B0604020202020204" pitchFamily="34" charset="0"/>
              <a:buChar char="•"/>
              <a:defRPr/>
            </a:pPr>
            <a:r>
              <a:rPr lang="en-US" altLang="en-US" sz="1000" dirty="0">
                <a:solidFill>
                  <a:srgbClr val="202124"/>
                </a:solidFill>
                <a:latin typeface="inherit"/>
              </a:rPr>
              <a:t>On December 28, 2022, the contract for the Front-End Engineering and Design (FEED) works was signed between </a:t>
            </a:r>
            <a:r>
              <a:rPr lang="en-US" altLang="en-US" sz="1000" dirty="0" err="1">
                <a:solidFill>
                  <a:srgbClr val="202124"/>
                </a:solidFill>
                <a:latin typeface="inherit"/>
              </a:rPr>
              <a:t>NuScale</a:t>
            </a:r>
            <a:r>
              <a:rPr lang="en-US" altLang="en-US" sz="1000" dirty="0">
                <a:solidFill>
                  <a:srgbClr val="202124"/>
                </a:solidFill>
                <a:latin typeface="inherit"/>
              </a:rPr>
              <a:t> Power LLC and the Romanian company </a:t>
            </a:r>
            <a:r>
              <a:rPr lang="en-US" altLang="en-US" sz="1000" dirty="0" err="1">
                <a:solidFill>
                  <a:srgbClr val="202124"/>
                </a:solidFill>
                <a:latin typeface="inherit"/>
              </a:rPr>
              <a:t>RoPower</a:t>
            </a:r>
            <a:r>
              <a:rPr lang="en-US" altLang="en-US" sz="1000" dirty="0">
                <a:solidFill>
                  <a:srgbClr val="202124"/>
                </a:solidFill>
                <a:latin typeface="inherit"/>
              </a:rPr>
              <a:t> Nuclear S.A., marking an important step towards the implementation of a </a:t>
            </a:r>
            <a:r>
              <a:rPr lang="en-US" altLang="en-US" sz="1000" dirty="0" err="1">
                <a:solidFill>
                  <a:srgbClr val="202124"/>
                </a:solidFill>
                <a:latin typeface="inherit"/>
              </a:rPr>
              <a:t>NuScale</a:t>
            </a:r>
            <a:r>
              <a:rPr lang="en-US" altLang="en-US" sz="1000" dirty="0">
                <a:solidFill>
                  <a:srgbClr val="202124"/>
                </a:solidFill>
                <a:latin typeface="inherit"/>
              </a:rPr>
              <a:t> VOYGR™ power plant with small modular reactors ( SMR) in Romania.</a:t>
            </a:r>
            <a:r>
              <a:rPr lang="en-US" altLang="en-US" sz="100" dirty="0"/>
              <a:t> </a:t>
            </a:r>
            <a:endParaRPr lang="en-US" altLang="en-US" sz="800" dirty="0">
              <a:latin typeface="Arial" panose="020B0604020202020204" pitchFamily="34" charset="0"/>
            </a:endParaRPr>
          </a:p>
          <a:p>
            <a:pPr marL="0" lvl="2" indent="0" algn="just">
              <a:lnSpc>
                <a:spcPct val="80000"/>
              </a:lnSpc>
              <a:spcBef>
                <a:spcPts val="0"/>
              </a:spcBef>
              <a:spcAft>
                <a:spcPts val="0"/>
              </a:spcAft>
              <a:buFontTx/>
              <a:buNone/>
              <a:defRPr/>
            </a:pPr>
            <a:endParaRPr lang="en-US" sz="1000" kern="0" dirty="0">
              <a:latin typeface="Calibri" panose="020F0502020204030204" pitchFamily="34" charset="0"/>
              <a:cs typeface="Calibri" panose="020F0502020204030204" pitchFamily="34" charset="0"/>
            </a:endParaRPr>
          </a:p>
          <a:p>
            <a:pPr marL="0" lvl="2" indent="0" algn="just">
              <a:spcBef>
                <a:spcPts val="0"/>
              </a:spcBef>
              <a:spcAft>
                <a:spcPts val="0"/>
              </a:spcAft>
              <a:buFontTx/>
              <a:buNone/>
              <a:defRPr/>
            </a:pPr>
            <a:endParaRPr lang="en-US" sz="900" kern="0" dirty="0">
              <a:latin typeface="Calibri" panose="020F0502020204030204" pitchFamily="34" charset="0"/>
              <a:cs typeface="Calibri" panose="020F0502020204030204" pitchFamily="34" charset="0"/>
            </a:endParaRPr>
          </a:p>
          <a:p>
            <a:pPr marL="171450" lvl="2" indent="-171450" algn="just">
              <a:spcBef>
                <a:spcPts val="0"/>
              </a:spcBef>
              <a:spcAft>
                <a:spcPts val="0"/>
              </a:spcAft>
              <a:buFont typeface="Arial" panose="020B0604020202020204" pitchFamily="34" charset="0"/>
              <a:buChar char="•"/>
              <a:defRPr/>
            </a:pPr>
            <a:endParaRPr lang="en-US" sz="900" kern="0" dirty="0">
              <a:latin typeface="Calibri" panose="020F0502020204030204" pitchFamily="34" charset="0"/>
              <a:ea typeface="+mn-ea"/>
              <a:cs typeface="Calibri" panose="020F0502020204030204" pitchFamily="34" charset="0"/>
            </a:endParaRPr>
          </a:p>
          <a:p>
            <a:pPr marL="0" lvl="2" indent="0" algn="just">
              <a:spcBef>
                <a:spcPts val="0"/>
              </a:spcBef>
              <a:spcAft>
                <a:spcPts val="0"/>
              </a:spcAft>
              <a:buFontTx/>
              <a:buNone/>
              <a:defRPr/>
            </a:pPr>
            <a:endParaRPr lang="en-US" sz="900" b="1" kern="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0" lvl="2" indent="0" algn="just">
              <a:spcBef>
                <a:spcPts val="0"/>
              </a:spcBef>
              <a:spcAft>
                <a:spcPts val="0"/>
              </a:spcAft>
              <a:buFontTx/>
              <a:buNone/>
              <a:defRPr/>
            </a:pPr>
            <a:endParaRPr lang="en-GB" sz="900" b="1" kern="0" dirty="0">
              <a:solidFill>
                <a:schemeClr val="accent2">
                  <a:lumMod val="75000"/>
                </a:schemeClr>
              </a:solidFill>
              <a:latin typeface="Calibri" panose="020F0502020204030204" pitchFamily="34" charset="0"/>
              <a:cs typeface="Calibri" panose="020F0502020204030204" pitchFamily="34" charset="0"/>
            </a:endParaRPr>
          </a:p>
        </p:txBody>
      </p:sp>
      <p:sp>
        <p:nvSpPr>
          <p:cNvPr id="2" name="Rectangle 1">
            <a:extLst>
              <a:ext uri="{FF2B5EF4-FFF2-40B4-BE49-F238E27FC236}">
                <a16:creationId xmlns:a16="http://schemas.microsoft.com/office/drawing/2014/main" id="{CC7BC8DF-B740-4386-8953-2B828D0E2C8B}"/>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Rectangle 3">
            <a:extLst>
              <a:ext uri="{FF2B5EF4-FFF2-40B4-BE49-F238E27FC236}">
                <a16:creationId xmlns:a16="http://schemas.microsoft.com/office/drawing/2014/main" id="{A9F475D5-441E-48A1-A0AF-705D6B2D0AAA}"/>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 name="Rectangle 1">
            <a:extLst>
              <a:ext uri="{FF2B5EF4-FFF2-40B4-BE49-F238E27FC236}">
                <a16:creationId xmlns:a16="http://schemas.microsoft.com/office/drawing/2014/main" id="{AE9F2DB1-BC8B-4CD5-AAA9-057D63F2A014}"/>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Slide Number Placeholder 2">
            <a:extLst>
              <a:ext uri="{FF2B5EF4-FFF2-40B4-BE49-F238E27FC236}">
                <a16:creationId xmlns:a16="http://schemas.microsoft.com/office/drawing/2014/main" id="{FF768F16-8ADB-4CE8-B70C-CEF2AD51F603}"/>
              </a:ext>
            </a:extLst>
          </p:cNvPr>
          <p:cNvSpPr>
            <a:spLocks noGrp="1"/>
          </p:cNvSpPr>
          <p:nvPr>
            <p:ph type="sldNum" sz="quarter" idx="12"/>
          </p:nvPr>
        </p:nvSpPr>
        <p:spPr>
          <a:xfrm>
            <a:off x="7010400" y="6309320"/>
            <a:ext cx="2133600" cy="476250"/>
          </a:xfrm>
        </p:spPr>
        <p:txBody>
          <a:bodyPr/>
          <a:lstStyle/>
          <a:p>
            <a:pPr>
              <a:defRPr/>
            </a:pPr>
            <a:fld id="{525230D4-A128-44F9-91BE-68F47144733C}" type="slidenum">
              <a:rPr lang="en-US" sz="1100" smtClean="0"/>
              <a:pPr>
                <a:defRPr/>
              </a:pPr>
              <a:t>12</a:t>
            </a:fld>
            <a:endParaRPr lang="en-US" dirty="0"/>
          </a:p>
        </p:txBody>
      </p:sp>
    </p:spTree>
    <p:extLst>
      <p:ext uri="{BB962C8B-B14F-4D97-AF65-F5344CB8AC3E}">
        <p14:creationId xmlns:p14="http://schemas.microsoft.com/office/powerpoint/2010/main" val="6647830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728663" y="1268413"/>
            <a:ext cx="8229600" cy="360362"/>
          </a:xfrm>
        </p:spPr>
        <p:txBody>
          <a:bodyPr/>
          <a:lstStyle/>
          <a:p>
            <a:r>
              <a:rPr lang="en-US" altLang="en-US" b="1"/>
              <a:t> </a:t>
            </a:r>
            <a:br>
              <a:rPr lang="en-US" altLang="en-US"/>
            </a:br>
            <a:br>
              <a:rPr lang="en-US" altLang="en-US" sz="1800"/>
            </a:br>
            <a:endParaRPr lang="en-US" altLang="en-US" sz="1800"/>
          </a:p>
        </p:txBody>
      </p:sp>
      <p:sp>
        <p:nvSpPr>
          <p:cNvPr id="3075" name="Rectangle 2"/>
          <p:cNvSpPr>
            <a:spLocks noChangeArrowheads="1"/>
          </p:cNvSpPr>
          <p:nvPr/>
        </p:nvSpPr>
        <p:spPr bwMode="auto">
          <a:xfrm>
            <a:off x="1116013" y="14176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800"/>
          </a:p>
        </p:txBody>
      </p:sp>
      <p:sp>
        <p:nvSpPr>
          <p:cNvPr id="3076" name="Rectangle 4"/>
          <p:cNvSpPr>
            <a:spLocks noChangeArrowheads="1"/>
          </p:cNvSpPr>
          <p:nvPr/>
        </p:nvSpPr>
        <p:spPr bwMode="auto">
          <a:xfrm>
            <a:off x="3275857" y="5673775"/>
            <a:ext cx="439248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spcBef>
                <a:spcPct val="0"/>
              </a:spcBef>
              <a:buFontTx/>
              <a:buNone/>
            </a:pPr>
            <a:r>
              <a:rPr lang="en-US" altLang="en-US" sz="1000" b="1" i="1" dirty="0">
                <a:latin typeface="Calibri" panose="020F0502020204030204" pitchFamily="34" charset="0"/>
                <a:cs typeface="Times New Roman" panose="02020603050405020304" pitchFamily="18" charset="0"/>
              </a:rPr>
              <a:t>CNCAN authorized limit</a:t>
            </a:r>
            <a:r>
              <a:rPr lang="en-US" altLang="en-US" sz="1000" i="1" dirty="0">
                <a:latin typeface="Calibri" panose="020F0502020204030204" pitchFamily="34" charset="0"/>
                <a:cs typeface="Times New Roman" panose="02020603050405020304" pitchFamily="18" charset="0"/>
              </a:rPr>
              <a:t> = </a:t>
            </a:r>
            <a:r>
              <a:rPr lang="en-US" altLang="en-US" sz="1000" b="1" i="1" dirty="0">
                <a:latin typeface="Calibri" panose="020F0502020204030204" pitchFamily="34" charset="0"/>
                <a:cs typeface="Times New Roman" panose="02020603050405020304" pitchFamily="18" charset="0"/>
              </a:rPr>
              <a:t>100</a:t>
            </a:r>
            <a:r>
              <a:rPr lang="en-US" altLang="en-US" sz="1000" i="1" dirty="0">
                <a:latin typeface="Calibri" panose="020F0502020204030204" pitchFamily="34" charset="0"/>
                <a:cs typeface="Times New Roman" panose="02020603050405020304" pitchFamily="18" charset="0"/>
              </a:rPr>
              <a:t> </a:t>
            </a:r>
            <a:r>
              <a:rPr lang="en-US" altLang="en-US" sz="1000" i="1" dirty="0" err="1">
                <a:latin typeface="Calibri" panose="020F0502020204030204" pitchFamily="34" charset="0"/>
                <a:cs typeface="Times New Roman" panose="02020603050405020304" pitchFamily="18" charset="0"/>
              </a:rPr>
              <a:t>μSv</a:t>
            </a:r>
            <a:r>
              <a:rPr lang="en-US" altLang="en-US" sz="1000" i="1" dirty="0">
                <a:latin typeface="Calibri" panose="020F0502020204030204" pitchFamily="34" charset="0"/>
                <a:cs typeface="Times New Roman" panose="02020603050405020304" pitchFamily="18" charset="0"/>
              </a:rPr>
              <a:t>/year/unit + </a:t>
            </a:r>
            <a:r>
              <a:rPr lang="en-US" altLang="en-US" sz="1000" b="1" i="1" dirty="0">
                <a:latin typeface="Calibri" panose="020F0502020204030204" pitchFamily="34" charset="0"/>
                <a:cs typeface="Times New Roman" panose="02020603050405020304" pitchFamily="18" charset="0"/>
              </a:rPr>
              <a:t>50</a:t>
            </a:r>
            <a:r>
              <a:rPr lang="en-US" altLang="en-US" sz="1000" i="1" dirty="0">
                <a:latin typeface="Calibri" panose="020F0502020204030204" pitchFamily="34" charset="0"/>
                <a:cs typeface="Times New Roman" panose="02020603050405020304" pitchFamily="18" charset="0"/>
              </a:rPr>
              <a:t> </a:t>
            </a:r>
            <a:r>
              <a:rPr lang="en-US" altLang="en-US" sz="1000" i="1" dirty="0" err="1">
                <a:latin typeface="Calibri" panose="020F0502020204030204" pitchFamily="34" charset="0"/>
                <a:cs typeface="Times New Roman" panose="02020603050405020304" pitchFamily="18" charset="0"/>
              </a:rPr>
              <a:t>μSv</a:t>
            </a:r>
            <a:r>
              <a:rPr lang="en-US" altLang="en-US" sz="1000" i="1" dirty="0">
                <a:latin typeface="Calibri" panose="020F0502020204030204" pitchFamily="34" charset="0"/>
                <a:cs typeface="Times New Roman" panose="02020603050405020304" pitchFamily="18" charset="0"/>
              </a:rPr>
              <a:t>/year </a:t>
            </a:r>
            <a:r>
              <a:rPr lang="en-US" altLang="en-US" sz="1000" b="1" i="1" dirty="0">
                <a:latin typeface="Calibri" panose="020F0502020204030204" pitchFamily="34" charset="0"/>
                <a:cs typeface="Times New Roman" panose="02020603050405020304" pitchFamily="18" charset="0"/>
              </a:rPr>
              <a:t>DICA</a:t>
            </a:r>
            <a:endParaRPr lang="en-US" altLang="en-US" sz="1000" dirty="0">
              <a:latin typeface="Calibri" panose="020F0502020204030204" pitchFamily="34" charset="0"/>
            </a:endParaRPr>
          </a:p>
          <a:p>
            <a:pPr algn="just">
              <a:spcBef>
                <a:spcPct val="0"/>
              </a:spcBef>
              <a:buFontTx/>
              <a:buNone/>
            </a:pPr>
            <a:r>
              <a:rPr lang="fr-FR" altLang="en-US" sz="1000" i="1" dirty="0" err="1">
                <a:latin typeface="Calibri" panose="020F0502020204030204" pitchFamily="34" charset="0"/>
                <a:cs typeface="Times New Roman" panose="02020603050405020304" pitchFamily="18" charset="0"/>
              </a:rPr>
              <a:t>Legal</a:t>
            </a:r>
            <a:r>
              <a:rPr lang="fr-FR" altLang="en-US" sz="1000" i="1" dirty="0">
                <a:latin typeface="Calibri" panose="020F0502020204030204" pitchFamily="34" charset="0"/>
                <a:cs typeface="Times New Roman" panose="02020603050405020304" pitchFamily="18" charset="0"/>
              </a:rPr>
              <a:t> </a:t>
            </a:r>
            <a:r>
              <a:rPr lang="fr-FR" altLang="en-US" sz="1000" i="1" dirty="0" err="1">
                <a:latin typeface="Calibri" panose="020F0502020204030204" pitchFamily="34" charset="0"/>
                <a:cs typeface="Times New Roman" panose="02020603050405020304" pitchFamily="18" charset="0"/>
              </a:rPr>
              <a:t>limit</a:t>
            </a:r>
            <a:r>
              <a:rPr lang="fr-FR" altLang="en-US" sz="1000" i="1" dirty="0">
                <a:latin typeface="Calibri" panose="020F0502020204030204" pitchFamily="34" charset="0"/>
                <a:cs typeface="Times New Roman" panose="02020603050405020304" pitchFamily="18" charset="0"/>
              </a:rPr>
              <a:t> for population (as per Radioprotection </a:t>
            </a:r>
            <a:r>
              <a:rPr lang="fr-FR" altLang="en-US" sz="1000" i="1" dirty="0" err="1">
                <a:latin typeface="Calibri" panose="020F0502020204030204" pitchFamily="34" charset="0"/>
                <a:cs typeface="Times New Roman" panose="02020603050405020304" pitchFamily="18" charset="0"/>
              </a:rPr>
              <a:t>Norm</a:t>
            </a:r>
            <a:r>
              <a:rPr lang="fr-FR" altLang="en-US" sz="1000" i="1" dirty="0">
                <a:latin typeface="Calibri" panose="020F0502020204030204" pitchFamily="34" charset="0"/>
                <a:cs typeface="Times New Roman" panose="02020603050405020304" pitchFamily="18" charset="0"/>
              </a:rPr>
              <a:t> </a:t>
            </a:r>
            <a:r>
              <a:rPr lang="fr-FR" altLang="en-US" sz="1000" b="1" i="1" dirty="0">
                <a:latin typeface="Calibri" panose="020F0502020204030204" pitchFamily="34" charset="0"/>
                <a:cs typeface="Times New Roman" panose="02020603050405020304" pitchFamily="18" charset="0"/>
              </a:rPr>
              <a:t>NSR01</a:t>
            </a:r>
            <a:r>
              <a:rPr lang="fr-FR" altLang="en-US" sz="1000" i="1" dirty="0">
                <a:latin typeface="Calibri" panose="020F0502020204030204" pitchFamily="34" charset="0"/>
                <a:cs typeface="Times New Roman" panose="02020603050405020304" pitchFamily="18" charset="0"/>
              </a:rPr>
              <a:t>) = </a:t>
            </a:r>
            <a:r>
              <a:rPr lang="fr-FR" altLang="en-US" sz="1000" b="1" i="1" dirty="0">
                <a:latin typeface="Calibri" panose="020F0502020204030204" pitchFamily="34" charset="0"/>
                <a:cs typeface="Times New Roman" panose="02020603050405020304" pitchFamily="18" charset="0"/>
              </a:rPr>
              <a:t>1,000</a:t>
            </a:r>
            <a:r>
              <a:rPr lang="fr-FR" altLang="en-US" sz="1000" i="1" dirty="0">
                <a:latin typeface="Calibri" panose="020F0502020204030204" pitchFamily="34" charset="0"/>
                <a:cs typeface="Times New Roman" panose="02020603050405020304" pitchFamily="18" charset="0"/>
              </a:rPr>
              <a:t> </a:t>
            </a:r>
            <a:r>
              <a:rPr lang="en-US" altLang="en-US" sz="1000" i="1" dirty="0">
                <a:latin typeface="Calibri" panose="020F0502020204030204" pitchFamily="34" charset="0"/>
                <a:cs typeface="Times New Roman" panose="02020603050405020304" pitchFamily="18" charset="0"/>
              </a:rPr>
              <a:t>μ</a:t>
            </a:r>
            <a:r>
              <a:rPr lang="fr-FR" altLang="en-US" sz="1000" i="1" dirty="0">
                <a:latin typeface="Calibri" panose="020F0502020204030204" pitchFamily="34" charset="0"/>
                <a:cs typeface="Times New Roman" panose="02020603050405020304" pitchFamily="18" charset="0"/>
              </a:rPr>
              <a:t>Sv/</a:t>
            </a:r>
            <a:r>
              <a:rPr lang="fr-FR" altLang="en-US" sz="1000" i="1" dirty="0" err="1">
                <a:latin typeface="Calibri" panose="020F0502020204030204" pitchFamily="34" charset="0"/>
                <a:cs typeface="Times New Roman" panose="02020603050405020304" pitchFamily="18" charset="0"/>
              </a:rPr>
              <a:t>year</a:t>
            </a:r>
            <a:endParaRPr lang="fr-FR" altLang="en-US" sz="1000" dirty="0">
              <a:latin typeface="Calibri" panose="020F0502020204030204" pitchFamily="34" charset="0"/>
            </a:endParaRPr>
          </a:p>
        </p:txBody>
      </p:sp>
      <p:sp>
        <p:nvSpPr>
          <p:cNvPr id="7" name="Title 9"/>
          <p:cNvSpPr txBox="1">
            <a:spLocks/>
          </p:cNvSpPr>
          <p:nvPr/>
        </p:nvSpPr>
        <p:spPr bwMode="auto">
          <a:xfrm>
            <a:off x="1289931" y="469863"/>
            <a:ext cx="7499176" cy="482625"/>
          </a:xfrm>
          <a:prstGeom prst="roundRect">
            <a:avLst/>
          </a:prstGeom>
          <a:solidFill>
            <a:srgbClr val="B6DBE8"/>
          </a:solidFill>
          <a:ln w="25400" cap="flat" cmpd="sng" algn="ctr">
            <a:noFill/>
            <a:prstDash val="solid"/>
          </a:ln>
          <a:scene3d>
            <a:camera prst="orthographicFront">
              <a:rot lat="0" lon="0" rev="0"/>
            </a:camera>
            <a:lightRig rig="threePt" dir="t"/>
          </a:scene3d>
          <a:sp3d prstMaterial="powder">
            <a:bevelT/>
            <a:bevelB/>
          </a:sp3d>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altLang="en-US" b="1" dirty="0">
                <a:solidFill>
                  <a:srgbClr val="002060"/>
                </a:solidFill>
                <a:latin typeface="Calibri" panose="020F0502020204030204" pitchFamily="34" charset="0"/>
              </a:rPr>
              <a:t>Radioactive emissions U1+U2 (</a:t>
            </a:r>
            <a:r>
              <a:rPr lang="en-US" altLang="en-US" b="1" dirty="0" err="1">
                <a:solidFill>
                  <a:srgbClr val="002060"/>
                </a:solidFill>
                <a:latin typeface="Calibri" panose="020F0502020204030204" pitchFamily="34" charset="0"/>
              </a:rPr>
              <a:t>μSv</a:t>
            </a:r>
            <a:r>
              <a:rPr lang="en-US" altLang="en-US" b="1" dirty="0">
                <a:solidFill>
                  <a:srgbClr val="002060"/>
                </a:solidFill>
                <a:latin typeface="Calibri" panose="020F0502020204030204" pitchFamily="34" charset="0"/>
              </a:rPr>
              <a:t>)</a:t>
            </a:r>
            <a:endParaRPr lang="en-US" altLang="en-US" dirty="0">
              <a:solidFill>
                <a:srgbClr val="FFFFFF"/>
              </a:solidFill>
              <a:latin typeface="Calibri" panose="020F050202020403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3589433025"/>
              </p:ext>
            </p:extLst>
          </p:nvPr>
        </p:nvGraphicFramePr>
        <p:xfrm>
          <a:off x="3419475" y="5184738"/>
          <a:ext cx="3240088" cy="431800"/>
        </p:xfrm>
        <a:graphic>
          <a:graphicData uri="http://schemas.openxmlformats.org/drawingml/2006/table">
            <a:tbl>
              <a:tblPr/>
              <a:tblGrid>
                <a:gridCol w="1620838">
                  <a:extLst>
                    <a:ext uri="{9D8B030D-6E8A-4147-A177-3AD203B41FA5}">
                      <a16:colId xmlns:a16="http://schemas.microsoft.com/office/drawing/2014/main" val="20000"/>
                    </a:ext>
                  </a:extLst>
                </a:gridCol>
                <a:gridCol w="1619250">
                  <a:extLst>
                    <a:ext uri="{9D8B030D-6E8A-4147-A177-3AD203B41FA5}">
                      <a16:colId xmlns:a16="http://schemas.microsoft.com/office/drawing/2014/main" val="20001"/>
                    </a:ext>
                  </a:extLst>
                </a:gridCol>
              </a:tblGrid>
              <a:tr h="257664">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s-ES" altLang="en-US" sz="900" b="1" i="0" u="none" strike="noStrike" cap="none" normalizeH="0" baseline="0" dirty="0">
                          <a:ln>
                            <a:noFill/>
                          </a:ln>
                          <a:solidFill>
                            <a:srgbClr val="002060"/>
                          </a:solidFill>
                          <a:effectLst/>
                          <a:latin typeface="Calibri" panose="020F0502020204030204" pitchFamily="34" charset="0"/>
                          <a:cs typeface="Calibri" panose="020F0502020204030204" pitchFamily="34" charset="0"/>
                        </a:rPr>
                        <a:t>Total 2022:</a:t>
                      </a:r>
                      <a:endParaRPr kumimoji="0" lang="en-US" altLang="en-US" sz="900" b="1" i="0" u="none" strike="noStrike" cap="none" normalizeH="0" baseline="0" dirty="0">
                        <a:ln>
                          <a:noFill/>
                        </a:ln>
                        <a:solidFill>
                          <a:srgbClr val="002060"/>
                        </a:solidFill>
                        <a:effectLst/>
                        <a:latin typeface="Calibri" panose="020F0502020204030204" pitchFamily="34" charset="0"/>
                        <a:cs typeface="Calibri" panose="020F0502020204030204" pitchFamily="34" charset="0"/>
                      </a:endParaRPr>
                    </a:p>
                  </a:txBody>
                  <a:tcPr marL="68582" marR="68582"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EF"/>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s-ES" altLang="en-US" sz="900" b="1" i="0" u="none" strike="noStrike" cap="none" normalizeH="0" baseline="0" dirty="0">
                          <a:ln>
                            <a:noFill/>
                          </a:ln>
                          <a:solidFill>
                            <a:srgbClr val="002060"/>
                          </a:solidFill>
                          <a:effectLst/>
                          <a:latin typeface="Calibri" panose="020F0502020204030204" pitchFamily="34" charset="0"/>
                          <a:cs typeface="Calibri" panose="020F0502020204030204" pitchFamily="34" charset="0"/>
                        </a:rPr>
                        <a:t>Anual </a:t>
                      </a:r>
                      <a:r>
                        <a:rPr kumimoji="0" lang="es-ES" altLang="en-US" sz="900" b="1" i="0" u="none" strike="noStrike" cap="none" normalizeH="0" baseline="0" dirty="0" err="1">
                          <a:ln>
                            <a:noFill/>
                          </a:ln>
                          <a:solidFill>
                            <a:srgbClr val="002060"/>
                          </a:solidFill>
                          <a:effectLst/>
                          <a:latin typeface="Calibri" panose="020F0502020204030204" pitchFamily="34" charset="0"/>
                          <a:cs typeface="Calibri" panose="020F0502020204030204" pitchFamily="34" charset="0"/>
                        </a:rPr>
                        <a:t>limit</a:t>
                      </a:r>
                      <a:r>
                        <a:rPr kumimoji="0" lang="es-ES" altLang="en-US" sz="900" b="1" i="0" u="none" strike="noStrike" cap="none" normalizeH="0" baseline="0" dirty="0">
                          <a:ln>
                            <a:noFill/>
                          </a:ln>
                          <a:solidFill>
                            <a:srgbClr val="002060"/>
                          </a:solidFill>
                          <a:effectLst/>
                          <a:latin typeface="Calibri" panose="020F0502020204030204" pitchFamily="34" charset="0"/>
                          <a:cs typeface="Calibri" panose="020F0502020204030204" pitchFamily="34" charset="0"/>
                        </a:rPr>
                        <a:t>: </a:t>
                      </a:r>
                      <a:endParaRPr kumimoji="0" lang="en-US" altLang="en-US" sz="900" b="1" i="0" u="none" strike="noStrike" cap="none" normalizeH="0" baseline="0" dirty="0">
                        <a:ln>
                          <a:noFill/>
                        </a:ln>
                        <a:solidFill>
                          <a:srgbClr val="002060"/>
                        </a:solidFill>
                        <a:effectLst/>
                        <a:latin typeface="Calibri" panose="020F0502020204030204" pitchFamily="34" charset="0"/>
                        <a:cs typeface="Calibri" panose="020F0502020204030204" pitchFamily="34" charset="0"/>
                      </a:endParaRPr>
                    </a:p>
                  </a:txBody>
                  <a:tcPr marL="68582" marR="68582"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EF"/>
                    </a:solidFill>
                  </a:tcPr>
                </a:tc>
                <a:extLst>
                  <a:ext uri="{0D108BD9-81ED-4DB2-BD59-A6C34878D82A}">
                    <a16:rowId xmlns:a16="http://schemas.microsoft.com/office/drawing/2014/main" val="10000"/>
                  </a:ext>
                </a:extLst>
              </a:tr>
              <a:tr h="174136">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altLang="en-US" sz="900" b="1" i="0" u="none" strike="noStrike" cap="none" normalizeH="0" baseline="0" dirty="0">
                          <a:ln>
                            <a:noFill/>
                          </a:ln>
                          <a:solidFill>
                            <a:srgbClr val="002060"/>
                          </a:solidFill>
                          <a:effectLst/>
                          <a:latin typeface="Calibri" panose="020F0502020204030204" pitchFamily="34" charset="0"/>
                          <a:cs typeface="Calibri" panose="020F0502020204030204" pitchFamily="34" charset="0"/>
                        </a:rPr>
                        <a:t>7.9</a:t>
                      </a:r>
                    </a:p>
                  </a:txBody>
                  <a:tcPr marL="68582" marR="68582"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CDCDDE"/>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altLang="en-US" sz="900" b="1" i="0" u="none" strike="noStrike" cap="none" normalizeH="0" baseline="0" dirty="0">
                          <a:ln>
                            <a:noFill/>
                          </a:ln>
                          <a:solidFill>
                            <a:srgbClr val="002060"/>
                          </a:solidFill>
                          <a:effectLst/>
                          <a:latin typeface="Calibri" panose="020F0502020204030204" pitchFamily="34" charset="0"/>
                          <a:cs typeface="Calibri" panose="020F0502020204030204" pitchFamily="34" charset="0"/>
                        </a:rPr>
                        <a:t>250</a:t>
                      </a:r>
                    </a:p>
                  </a:txBody>
                  <a:tcPr marL="68582" marR="68582"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CDCDDE"/>
                    </a:solidFill>
                  </a:tcPr>
                </a:tc>
                <a:extLst>
                  <a:ext uri="{0D108BD9-81ED-4DB2-BD59-A6C34878D82A}">
                    <a16:rowId xmlns:a16="http://schemas.microsoft.com/office/drawing/2014/main" val="10001"/>
                  </a:ext>
                </a:extLst>
              </a:tr>
            </a:tbl>
          </a:graphicData>
        </a:graphic>
      </p:graphicFrame>
      <p:graphicFrame>
        <p:nvGraphicFramePr>
          <p:cNvPr id="10" name="Chart 9">
            <a:extLst>
              <a:ext uri="{FF2B5EF4-FFF2-40B4-BE49-F238E27FC236}">
                <a16:creationId xmlns:a16="http://schemas.microsoft.com/office/drawing/2014/main" id="{380AF586-76F7-4D9F-B830-E8BC02BE7A46}"/>
              </a:ext>
            </a:extLst>
          </p:cNvPr>
          <p:cNvGraphicFramePr>
            <a:graphicFrameLocks/>
          </p:cNvGraphicFramePr>
          <p:nvPr>
            <p:extLst>
              <p:ext uri="{D42A27DB-BD31-4B8C-83A1-F6EECF244321}">
                <p14:modId xmlns:p14="http://schemas.microsoft.com/office/powerpoint/2010/main" val="2347717025"/>
              </p:ext>
            </p:extLst>
          </p:nvPr>
        </p:nvGraphicFramePr>
        <p:xfrm>
          <a:off x="1403115" y="1268413"/>
          <a:ext cx="7272808" cy="3600400"/>
        </p:xfrm>
        <a:graphic>
          <a:graphicData uri="http://schemas.openxmlformats.org/drawingml/2006/chart">
            <c:chart xmlns:c="http://schemas.openxmlformats.org/drawingml/2006/chart" xmlns:r="http://schemas.openxmlformats.org/officeDocument/2006/relationships" r:id="rId3"/>
          </a:graphicData>
        </a:graphic>
      </p:graphicFrame>
      <p:sp>
        <p:nvSpPr>
          <p:cNvPr id="9" name="Slide Number Placeholder 2">
            <a:extLst>
              <a:ext uri="{FF2B5EF4-FFF2-40B4-BE49-F238E27FC236}">
                <a16:creationId xmlns:a16="http://schemas.microsoft.com/office/drawing/2014/main" id="{DC8CF000-2CC4-46D8-BC67-49B46CA1441E}"/>
              </a:ext>
            </a:extLst>
          </p:cNvPr>
          <p:cNvSpPr>
            <a:spLocks noGrp="1"/>
          </p:cNvSpPr>
          <p:nvPr>
            <p:ph type="sldNum" sz="quarter" idx="12"/>
          </p:nvPr>
        </p:nvSpPr>
        <p:spPr>
          <a:xfrm>
            <a:off x="7010400" y="6309320"/>
            <a:ext cx="2133600" cy="476250"/>
          </a:xfrm>
        </p:spPr>
        <p:txBody>
          <a:bodyPr/>
          <a:lstStyle/>
          <a:p>
            <a:pPr>
              <a:defRPr/>
            </a:pPr>
            <a:fld id="{525230D4-A128-44F9-91BE-68F47144733C}" type="slidenum">
              <a:rPr lang="en-US" sz="1100" smtClean="0"/>
              <a:pPr>
                <a:defRPr/>
              </a:pPr>
              <a:t>13</a:t>
            </a:fld>
            <a:endParaRPr lang="en-US" dirty="0"/>
          </a:p>
        </p:txBody>
      </p:sp>
    </p:spTree>
    <p:extLst>
      <p:ext uri="{BB962C8B-B14F-4D97-AF65-F5344CB8AC3E}">
        <p14:creationId xmlns:p14="http://schemas.microsoft.com/office/powerpoint/2010/main" val="39424053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895350" y="457200"/>
            <a:ext cx="8229600" cy="1052513"/>
          </a:xfrm>
        </p:spPr>
        <p:txBody>
          <a:bodyPr/>
          <a:lstStyle/>
          <a:p>
            <a:br>
              <a:rPr lang="en-US" altLang="en-US" sz="1800" b="1">
                <a:solidFill>
                  <a:srgbClr val="002060"/>
                </a:solidFill>
              </a:rPr>
            </a:br>
            <a:br>
              <a:rPr lang="en-US" altLang="en-US" sz="1800"/>
            </a:br>
            <a:r>
              <a:rPr lang="en-US" altLang="en-US" sz="1600" b="1">
                <a:solidFill>
                  <a:srgbClr val="002060"/>
                </a:solidFill>
              </a:rPr>
              <a:t> </a:t>
            </a:r>
            <a:br>
              <a:rPr lang="en-US" altLang="en-US" sz="1600">
                <a:solidFill>
                  <a:srgbClr val="002060"/>
                </a:solidFill>
              </a:rPr>
            </a:br>
            <a:endParaRPr lang="en-US" altLang="en-US" sz="1600">
              <a:solidFill>
                <a:srgbClr val="002060"/>
              </a:solidFill>
            </a:endParaRPr>
          </a:p>
        </p:txBody>
      </p:sp>
      <p:sp>
        <p:nvSpPr>
          <p:cNvPr id="5123" name="Rectangle 2"/>
          <p:cNvSpPr>
            <a:spLocks noChangeArrowheads="1"/>
          </p:cNvSpPr>
          <p:nvPr/>
        </p:nvSpPr>
        <p:spPr bwMode="auto">
          <a:xfrm>
            <a:off x="1692275" y="14176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800"/>
          </a:p>
        </p:txBody>
      </p:sp>
      <p:sp>
        <p:nvSpPr>
          <p:cNvPr id="5124" name="Rectangle 3"/>
          <p:cNvSpPr>
            <a:spLocks noChangeArrowheads="1"/>
          </p:cNvSpPr>
          <p:nvPr/>
        </p:nvSpPr>
        <p:spPr bwMode="auto">
          <a:xfrm>
            <a:off x="-508000" y="0"/>
            <a:ext cx="74406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800"/>
          </a:p>
        </p:txBody>
      </p:sp>
      <p:sp>
        <p:nvSpPr>
          <p:cNvPr id="6" name="Title 9"/>
          <p:cNvSpPr txBox="1">
            <a:spLocks/>
          </p:cNvSpPr>
          <p:nvPr/>
        </p:nvSpPr>
        <p:spPr bwMode="auto">
          <a:xfrm>
            <a:off x="1085714" y="472616"/>
            <a:ext cx="7848872" cy="883568"/>
          </a:xfrm>
          <a:prstGeom prst="roundRect">
            <a:avLst/>
          </a:prstGeom>
          <a:solidFill>
            <a:srgbClr val="B6DBE8"/>
          </a:solidFill>
          <a:ln w="25400" cap="flat" cmpd="sng" algn="ctr">
            <a:noFill/>
            <a:prstDash val="solid"/>
          </a:ln>
          <a:scene3d>
            <a:camera prst="orthographicFront">
              <a:rot lat="0" lon="0" rev="0"/>
            </a:camera>
            <a:lightRig rig="threePt" dir="t"/>
          </a:scene3d>
          <a:sp3d prstMaterial="powder">
            <a:bevelT/>
            <a:bevelB/>
          </a:sp3d>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lvl1pPr algn="ctr" rtl="0" eaLnBrk="0" fontAlgn="base" hangingPunct="0">
              <a:spcBef>
                <a:spcPct val="0"/>
              </a:spcBef>
              <a:spcAft>
                <a:spcPct val="0"/>
              </a:spcAft>
              <a:defRPr sz="44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a:defRPr/>
            </a:pPr>
            <a:r>
              <a:rPr lang="en-US" sz="1800" b="1" kern="0" dirty="0">
                <a:solidFill>
                  <a:srgbClr val="002060"/>
                </a:solidFill>
                <a:latin typeface="Calibri" panose="020F0502020204030204" pitchFamily="34" charset="0"/>
                <a:cs typeface="Calibri" panose="020F0502020204030204" pitchFamily="34" charset="0"/>
              </a:rPr>
              <a:t>Nuclear fuel burn up factor (MWh/</a:t>
            </a:r>
            <a:r>
              <a:rPr lang="en-US" sz="1800" b="1" kern="0" dirty="0" err="1">
                <a:solidFill>
                  <a:srgbClr val="002060"/>
                </a:solidFill>
                <a:latin typeface="Calibri" panose="020F0502020204030204" pitchFamily="34" charset="0"/>
                <a:cs typeface="Calibri" panose="020F0502020204030204" pitchFamily="34" charset="0"/>
              </a:rPr>
              <a:t>KgU</a:t>
            </a:r>
            <a:r>
              <a:rPr lang="en-US" sz="1800" b="1" kern="0" dirty="0">
                <a:solidFill>
                  <a:srgbClr val="002060"/>
                </a:solidFill>
                <a:latin typeface="Calibri" panose="020F0502020204030204" pitchFamily="34" charset="0"/>
                <a:cs typeface="Calibri" panose="020F0502020204030204" pitchFamily="34" charset="0"/>
              </a:rPr>
              <a:t>)</a:t>
            </a:r>
            <a:br>
              <a:rPr lang="en-US" sz="1800" kern="0" dirty="0">
                <a:solidFill>
                  <a:srgbClr val="002060"/>
                </a:solidFill>
                <a:latin typeface="Calibri" panose="020F0502020204030204" pitchFamily="34" charset="0"/>
                <a:cs typeface="Calibri" panose="020F0502020204030204" pitchFamily="34" charset="0"/>
              </a:rPr>
            </a:br>
            <a:r>
              <a:rPr lang="en-US" sz="1800" b="1" kern="0" dirty="0">
                <a:solidFill>
                  <a:srgbClr val="002060"/>
                </a:solidFill>
                <a:latin typeface="Calibri" panose="020F0502020204030204" pitchFamily="34" charset="0"/>
                <a:cs typeface="Calibri" panose="020F0502020204030204" pitchFamily="34" charset="0"/>
              </a:rPr>
              <a:t>(Cumulated 2022: 173.6/Project estimated: min. 156)</a:t>
            </a:r>
            <a:endParaRPr lang="en-US" sz="1800" kern="0" dirty="0">
              <a:solidFill>
                <a:srgbClr val="002060"/>
              </a:solidFill>
              <a:latin typeface="Calibri" panose="020F0502020204030204" pitchFamily="34" charset="0"/>
              <a:cs typeface="Calibri" panose="020F0502020204030204" pitchFamily="34" charset="0"/>
            </a:endParaRPr>
          </a:p>
        </p:txBody>
      </p:sp>
      <p:graphicFrame>
        <p:nvGraphicFramePr>
          <p:cNvPr id="7" name="Chart 6">
            <a:extLst>
              <a:ext uri="{FF2B5EF4-FFF2-40B4-BE49-F238E27FC236}">
                <a16:creationId xmlns:a16="http://schemas.microsoft.com/office/drawing/2014/main" id="{EA0734CE-1B76-4F1F-A437-08168E1E9708}"/>
              </a:ext>
            </a:extLst>
          </p:cNvPr>
          <p:cNvGraphicFramePr>
            <a:graphicFrameLocks noChangeAspect="1"/>
          </p:cNvGraphicFramePr>
          <p:nvPr>
            <p:extLst>
              <p:ext uri="{D42A27DB-BD31-4B8C-83A1-F6EECF244321}">
                <p14:modId xmlns:p14="http://schemas.microsoft.com/office/powerpoint/2010/main" val="1687515465"/>
              </p:ext>
            </p:extLst>
          </p:nvPr>
        </p:nvGraphicFramePr>
        <p:xfrm>
          <a:off x="1337742" y="1772816"/>
          <a:ext cx="7344816" cy="3984984"/>
        </p:xfrm>
        <a:graphic>
          <a:graphicData uri="http://schemas.openxmlformats.org/drawingml/2006/chart">
            <c:chart xmlns:c="http://schemas.openxmlformats.org/drawingml/2006/chart" xmlns:r="http://schemas.openxmlformats.org/officeDocument/2006/relationships" r:id="rId3"/>
          </a:graphicData>
        </a:graphic>
      </p:graphicFrame>
      <p:sp>
        <p:nvSpPr>
          <p:cNvPr id="8" name="Slide Number Placeholder 2">
            <a:extLst>
              <a:ext uri="{FF2B5EF4-FFF2-40B4-BE49-F238E27FC236}">
                <a16:creationId xmlns:a16="http://schemas.microsoft.com/office/drawing/2014/main" id="{D09CCC87-89C0-40D8-A868-B276601C2A09}"/>
              </a:ext>
            </a:extLst>
          </p:cNvPr>
          <p:cNvSpPr>
            <a:spLocks noGrp="1"/>
          </p:cNvSpPr>
          <p:nvPr>
            <p:ph type="sldNum" sz="quarter" idx="12"/>
          </p:nvPr>
        </p:nvSpPr>
        <p:spPr>
          <a:xfrm>
            <a:off x="7010400" y="6309320"/>
            <a:ext cx="2133600" cy="476250"/>
          </a:xfrm>
        </p:spPr>
        <p:txBody>
          <a:bodyPr/>
          <a:lstStyle/>
          <a:p>
            <a:pPr>
              <a:defRPr/>
            </a:pPr>
            <a:fld id="{525230D4-A128-44F9-91BE-68F47144733C}" type="slidenum">
              <a:rPr lang="en-US" sz="1100" smtClean="0"/>
              <a:pPr>
                <a:defRPr/>
              </a:pPr>
              <a:t>14</a:t>
            </a:fld>
            <a:endParaRPr lang="en-US" dirty="0"/>
          </a:p>
        </p:txBody>
      </p:sp>
    </p:spTree>
    <p:extLst>
      <p:ext uri="{BB962C8B-B14F-4D97-AF65-F5344CB8AC3E}">
        <p14:creationId xmlns:p14="http://schemas.microsoft.com/office/powerpoint/2010/main" val="5603404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2"/>
          <p:cNvSpPr>
            <a:spLocks noChangeArrowheads="1"/>
          </p:cNvSpPr>
          <p:nvPr/>
        </p:nvSpPr>
        <p:spPr bwMode="auto">
          <a:xfrm>
            <a:off x="896938" y="0"/>
            <a:ext cx="6997700" cy="46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800"/>
          </a:p>
        </p:txBody>
      </p:sp>
      <p:sp>
        <p:nvSpPr>
          <p:cNvPr id="7" name="Rounded Rectangle 6"/>
          <p:cNvSpPr/>
          <p:nvPr/>
        </p:nvSpPr>
        <p:spPr>
          <a:xfrm>
            <a:off x="1367644" y="519120"/>
            <a:ext cx="7560840" cy="675170"/>
          </a:xfrm>
          <a:prstGeom prst="roundRect">
            <a:avLst/>
          </a:prstGeom>
          <a:solidFill>
            <a:srgbClr val="B6DBE8"/>
          </a:solidFill>
          <a:ln>
            <a:noFill/>
          </a:ln>
          <a:scene3d>
            <a:camera prst="orthographicFront">
              <a:rot lat="0" lon="0" rev="0"/>
            </a:camera>
            <a:lightRig rig="threePt" dir="t"/>
          </a:scene3d>
          <a:sp3d prstMaterial="powder">
            <a:bevelT/>
            <a:bevelB/>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100" b="1" dirty="0">
              <a:solidFill>
                <a:srgbClr val="002060"/>
              </a:solidFill>
              <a:effectLst>
                <a:outerShdw blurRad="38100" dist="38100" dir="2700000" algn="tl">
                  <a:srgbClr val="000000">
                    <a:alpha val="43137"/>
                  </a:srgbClr>
                </a:outerShdw>
              </a:effectLst>
              <a:latin typeface="Calibri" panose="020F0502020204030204" pitchFamily="34" charset="0"/>
            </a:endParaRPr>
          </a:p>
          <a:p>
            <a:pPr algn="ctr" eaLnBrk="1" hangingPunct="1">
              <a:defRPr/>
            </a:pPr>
            <a:endParaRPr lang="en-US" b="1" dirty="0">
              <a:solidFill>
                <a:srgbClr val="002060"/>
              </a:solidFill>
              <a:effectLst>
                <a:outerShdw blurRad="38100" dist="38100" dir="2700000" algn="tl">
                  <a:srgbClr val="000000">
                    <a:alpha val="43137"/>
                  </a:srgbClr>
                </a:outerShdw>
              </a:effectLst>
              <a:latin typeface="Calibri" panose="020F0502020204030204" pitchFamily="34" charset="0"/>
            </a:endParaRPr>
          </a:p>
          <a:p>
            <a:pPr algn="ctr" eaLnBrk="1" hangingPunct="1">
              <a:defRPr/>
            </a:pPr>
            <a:r>
              <a:rPr lang="en-US" b="1" dirty="0">
                <a:solidFill>
                  <a:srgbClr val="002060"/>
                </a:solidFill>
                <a:latin typeface="Calibri" panose="020F0502020204030204" pitchFamily="34" charset="0"/>
                <a:cs typeface="Calibri" panose="020F0502020204030204" pitchFamily="34" charset="0"/>
              </a:rPr>
              <a:t>CANDU Technology Unit performance U1 + U2 (%) Capacity Factor</a:t>
            </a:r>
          </a:p>
          <a:p>
            <a:pPr algn="ctr">
              <a:defRPr/>
            </a:pPr>
            <a:r>
              <a:rPr lang="en-US" b="1" dirty="0">
                <a:solidFill>
                  <a:srgbClr val="002060"/>
                </a:solidFill>
                <a:latin typeface="Calibri" panose="020F0502020204030204" pitchFamily="34" charset="0"/>
                <a:cs typeface="Calibri" panose="020F0502020204030204" pitchFamily="34" charset="0"/>
              </a:rPr>
              <a:t>(Cumulated 2022: 90.01%)</a:t>
            </a:r>
          </a:p>
          <a:p>
            <a:pPr eaLnBrk="1" hangingPunct="1">
              <a:defRPr/>
            </a:pPr>
            <a:endParaRPr lang="en-US" sz="2400" b="1" dirty="0">
              <a:solidFill>
                <a:srgbClr val="002060"/>
              </a:solidFill>
              <a:effectLst>
                <a:outerShdw blurRad="38100" dist="38100" dir="2700000" algn="tl">
                  <a:srgbClr val="000000">
                    <a:alpha val="43137"/>
                  </a:srgbClr>
                </a:outerShdw>
              </a:effectLst>
              <a:latin typeface="Calibri" panose="020F0502020204030204" pitchFamily="34" charset="0"/>
            </a:endParaRPr>
          </a:p>
        </p:txBody>
      </p:sp>
      <p:graphicFrame>
        <p:nvGraphicFramePr>
          <p:cNvPr id="5" name="Chart 4">
            <a:extLst>
              <a:ext uri="{FF2B5EF4-FFF2-40B4-BE49-F238E27FC236}">
                <a16:creationId xmlns:a16="http://schemas.microsoft.com/office/drawing/2014/main" id="{A742249F-BC94-41F9-A14B-10DF3E5FFD0F}"/>
              </a:ext>
            </a:extLst>
          </p:cNvPr>
          <p:cNvGraphicFramePr>
            <a:graphicFrameLocks/>
          </p:cNvGraphicFramePr>
          <p:nvPr>
            <p:extLst>
              <p:ext uri="{D42A27DB-BD31-4B8C-83A1-F6EECF244321}">
                <p14:modId xmlns:p14="http://schemas.microsoft.com/office/powerpoint/2010/main" val="1746952636"/>
              </p:ext>
            </p:extLst>
          </p:nvPr>
        </p:nvGraphicFramePr>
        <p:xfrm>
          <a:off x="1457654" y="1610719"/>
          <a:ext cx="7380820" cy="4320480"/>
        </p:xfrm>
        <a:graphic>
          <a:graphicData uri="http://schemas.openxmlformats.org/drawingml/2006/chart">
            <c:chart xmlns:c="http://schemas.openxmlformats.org/drawingml/2006/chart" xmlns:r="http://schemas.openxmlformats.org/officeDocument/2006/relationships" r:id="rId2"/>
          </a:graphicData>
        </a:graphic>
      </p:graphicFrame>
      <p:sp>
        <p:nvSpPr>
          <p:cNvPr id="6" name="Slide Number Placeholder 2">
            <a:extLst>
              <a:ext uri="{FF2B5EF4-FFF2-40B4-BE49-F238E27FC236}">
                <a16:creationId xmlns:a16="http://schemas.microsoft.com/office/drawing/2014/main" id="{D56FE1E9-DF5D-4E84-B907-9581646EA9A4}"/>
              </a:ext>
            </a:extLst>
          </p:cNvPr>
          <p:cNvSpPr>
            <a:spLocks noGrp="1"/>
          </p:cNvSpPr>
          <p:nvPr>
            <p:ph type="sldNum" sz="quarter" idx="12"/>
          </p:nvPr>
        </p:nvSpPr>
        <p:spPr>
          <a:xfrm>
            <a:off x="7011683" y="6338880"/>
            <a:ext cx="2133600" cy="476250"/>
          </a:xfrm>
        </p:spPr>
        <p:txBody>
          <a:bodyPr/>
          <a:lstStyle/>
          <a:p>
            <a:pPr>
              <a:defRPr/>
            </a:pPr>
            <a:fld id="{525230D4-A128-44F9-91BE-68F47144733C}" type="slidenum">
              <a:rPr lang="en-US" sz="1100" smtClean="0"/>
              <a:pPr>
                <a:defRPr/>
              </a:pPr>
              <a:t>15</a:t>
            </a:fld>
            <a:endParaRPr lang="en-US" dirty="0"/>
          </a:p>
        </p:txBody>
      </p:sp>
    </p:spTree>
    <p:extLst>
      <p:ext uri="{BB962C8B-B14F-4D97-AF65-F5344CB8AC3E}">
        <p14:creationId xmlns:p14="http://schemas.microsoft.com/office/powerpoint/2010/main" val="136867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itle 1"/>
          <p:cNvSpPr>
            <a:spLocks noGrp="1"/>
          </p:cNvSpPr>
          <p:nvPr>
            <p:ph type="title"/>
          </p:nvPr>
        </p:nvSpPr>
        <p:spPr>
          <a:xfrm>
            <a:off x="539750" y="620713"/>
            <a:ext cx="6256338" cy="504825"/>
          </a:xfrm>
        </p:spPr>
        <p:txBody>
          <a:bodyPr>
            <a:normAutofit fontScale="90000"/>
          </a:bodyPr>
          <a:lstStyle/>
          <a:p>
            <a:pPr algn="l">
              <a:defRPr/>
            </a:pPr>
            <a:br>
              <a:rPr lang="en-US" sz="2400" dirty="0">
                <a:latin typeface="Calibri" pitchFamily="34" charset="0"/>
              </a:rPr>
            </a:br>
            <a:r>
              <a:rPr lang="en-US" sz="2200" dirty="0">
                <a:latin typeface="Calibri" pitchFamily="34" charset="0"/>
              </a:rPr>
              <a:t>           </a:t>
            </a:r>
            <a:r>
              <a:rPr lang="en-US" sz="2200" b="1" dirty="0">
                <a:solidFill>
                  <a:srgbClr val="002060"/>
                </a:solidFill>
                <a:latin typeface="Calibri" panose="020F0502020204030204" pitchFamily="34" charset="0"/>
              </a:rPr>
              <a:t>Disclaimer</a:t>
            </a:r>
            <a:br>
              <a:rPr lang="en-US" sz="2700" b="1" dirty="0">
                <a:solidFill>
                  <a:srgbClr val="002060"/>
                </a:solidFill>
                <a:latin typeface="Calibri" panose="020F0502020204030204" pitchFamily="34" charset="0"/>
              </a:rPr>
            </a:br>
            <a:endParaRPr lang="en-US" sz="2700" b="1" dirty="0">
              <a:solidFill>
                <a:srgbClr val="002060"/>
              </a:solidFill>
              <a:latin typeface="Calibri" panose="020F0502020204030204" pitchFamily="34" charset="0"/>
            </a:endParaRPr>
          </a:p>
        </p:txBody>
      </p:sp>
      <p:sp>
        <p:nvSpPr>
          <p:cNvPr id="22531" name="Text Box 4"/>
          <p:cNvSpPr>
            <a:spLocks noGrp="1" noChangeArrowheads="1"/>
          </p:cNvSpPr>
          <p:nvPr>
            <p:ph idx="1"/>
          </p:nvPr>
        </p:nvSpPr>
        <p:spPr>
          <a:xfrm>
            <a:off x="1258888" y="1268413"/>
            <a:ext cx="7313612" cy="4841325"/>
          </a:xfrm>
          <a:extLs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p>
            <a:pPr marL="0" indent="0" algn="just">
              <a:buClr>
                <a:schemeClr val="tx1"/>
              </a:buClr>
              <a:buFontTx/>
              <a:buNone/>
              <a:tabLst>
                <a:tab pos="8963025" algn="r"/>
              </a:tabLst>
            </a:pPr>
            <a:r>
              <a:rPr lang="en-GB" altLang="en-US" sz="1100" i="1" dirty="0">
                <a:latin typeface="Calibri" panose="020F0502020204030204" pitchFamily="34" charset="0"/>
              </a:rPr>
              <a:t>This documents was prepared by </a:t>
            </a:r>
            <a:r>
              <a:rPr lang="en-GB" altLang="en-US" sz="1100" i="1" dirty="0" err="1">
                <a:latin typeface="Calibri" panose="020F0502020204030204" pitchFamily="34" charset="0"/>
              </a:rPr>
              <a:t>Nuclearelectrica</a:t>
            </a:r>
            <a:r>
              <a:rPr lang="en-GB" altLang="en-US" sz="1100" i="1" dirty="0">
                <a:latin typeface="Calibri" panose="020F0502020204030204" pitchFamily="34" charset="0"/>
              </a:rPr>
              <a:t> team only for this presentation purpose. This document cannot be understood anyway as an offer to sell/buy </a:t>
            </a:r>
            <a:r>
              <a:rPr lang="en-GB" altLang="en-US" sz="1100" i="1" dirty="0" err="1">
                <a:latin typeface="Calibri" panose="020F0502020204030204" pitchFamily="34" charset="0"/>
              </a:rPr>
              <a:t>Nuclearelectrica</a:t>
            </a:r>
            <a:r>
              <a:rPr lang="en-GB" altLang="en-US" sz="1100" i="1" dirty="0">
                <a:latin typeface="Calibri" panose="020F0502020204030204" pitchFamily="34" charset="0"/>
              </a:rPr>
              <a:t> shares.</a:t>
            </a:r>
          </a:p>
          <a:p>
            <a:pPr marL="0" indent="0" algn="just">
              <a:buClr>
                <a:schemeClr val="tx1"/>
              </a:buClr>
              <a:buFontTx/>
              <a:buNone/>
              <a:tabLst>
                <a:tab pos="8963025" algn="r"/>
              </a:tabLst>
            </a:pPr>
            <a:endParaRPr lang="en-GB" altLang="en-US" sz="1100" i="1" dirty="0">
              <a:latin typeface="Calibri" panose="020F0502020204030204" pitchFamily="34" charset="0"/>
            </a:endParaRPr>
          </a:p>
          <a:p>
            <a:pPr marL="0" indent="0" algn="just">
              <a:buFontTx/>
              <a:buNone/>
              <a:tabLst>
                <a:tab pos="8963025" algn="r"/>
              </a:tabLst>
            </a:pPr>
            <a:r>
              <a:rPr lang="en-GB" altLang="en-US" sz="1100" i="1" dirty="0">
                <a:latin typeface="Calibri" panose="020F0502020204030204" pitchFamily="34" charset="0"/>
              </a:rPr>
              <a:t>The document content is only for your information and all the statements other than statements of historical facts included in this document are referring to intentions, expectations, estimates or future projections of </a:t>
            </a:r>
            <a:r>
              <a:rPr lang="en-GB" altLang="en-US" sz="1100" i="1" dirty="0" err="1">
                <a:latin typeface="Calibri" panose="020F0502020204030204" pitchFamily="34" charset="0"/>
              </a:rPr>
              <a:t>Nuclearelectrica</a:t>
            </a:r>
            <a:r>
              <a:rPr lang="en-GB" altLang="en-US" sz="1100" i="1" dirty="0">
                <a:latin typeface="Calibri" panose="020F0502020204030204" pitchFamily="34" charset="0"/>
              </a:rPr>
              <a:t> and its management. All statements other than statements on historical facts included in this document, including, without limitation </a:t>
            </a:r>
            <a:r>
              <a:rPr lang="en-US" altLang="en-US" sz="1100" i="1" dirty="0">
                <a:latin typeface="Calibri" panose="020F0502020204030204" pitchFamily="34" charset="0"/>
              </a:rPr>
              <a:t>those regarding the Company’s financial position, business strategy, plans, and objectives of management for future operations, are forward-looking statements. Such forward-looking statements involve known and unknown risks, uncertainties and other factors which may cause the actual results, performance or achievements of the Company, or industry results, to be materially different from any future results, performance or achievements expressed or implied by such forward-looking statements. Such forward-looking statements are based on numerous assumptions regarding the Company’s present and future business strategies and the environment in which the Company will operate in the future and speak only as of the date of this document. As a result of these risks, uncertainties and assumptions, you should in particular not place reliance on these forward-looking statements as a prediction of actual results or otherwise.</a:t>
            </a:r>
          </a:p>
          <a:p>
            <a:pPr marL="0" indent="0" algn="just">
              <a:buFontTx/>
              <a:buNone/>
              <a:tabLst>
                <a:tab pos="8963025" algn="r"/>
              </a:tabLst>
            </a:pPr>
            <a:endParaRPr lang="en-US" altLang="en-US" sz="1100" i="1" dirty="0">
              <a:latin typeface="Calibri" panose="020F0502020204030204" pitchFamily="34" charset="0"/>
            </a:endParaRPr>
          </a:p>
          <a:p>
            <a:pPr marL="0" indent="0" algn="just">
              <a:buFontTx/>
              <a:buNone/>
              <a:tabLst>
                <a:tab pos="8963025" algn="r"/>
              </a:tabLst>
            </a:pPr>
            <a:r>
              <a:rPr lang="en-US" altLang="en-US" sz="1100" i="1" dirty="0">
                <a:latin typeface="Calibri" panose="020F0502020204030204" pitchFamily="34" charset="0"/>
              </a:rPr>
              <a:t>Neither </a:t>
            </a:r>
            <a:r>
              <a:rPr lang="en-US" altLang="en-US" sz="1100" i="1" dirty="0" err="1">
                <a:latin typeface="Calibri" panose="020F0502020204030204" pitchFamily="34" charset="0"/>
              </a:rPr>
              <a:t>Nuclearelectrica</a:t>
            </a:r>
            <a:r>
              <a:rPr lang="en-US" altLang="en-US" sz="1100" i="1" dirty="0">
                <a:latin typeface="Calibri" panose="020F0502020204030204" pitchFamily="34" charset="0"/>
              </a:rPr>
              <a:t> not its management, employees or consultants will be responsible for the accuracy and completeness of the information and statements contained in this document and in any circumstances the content of this presentation, in particular, cannot be interpreted as any assurance or guarantee, offered by </a:t>
            </a:r>
            <a:r>
              <a:rPr lang="en-US" altLang="en-US" sz="1100" i="1" dirty="0" err="1">
                <a:latin typeface="Calibri" panose="020F0502020204030204" pitchFamily="34" charset="0"/>
              </a:rPr>
              <a:t>Nuclearelectrica</a:t>
            </a:r>
            <a:r>
              <a:rPr lang="en-US" altLang="en-US" sz="1100" i="1" dirty="0">
                <a:latin typeface="Calibri" panose="020F0502020204030204" pitchFamily="34" charset="0"/>
              </a:rPr>
              <a:t> or its representatives.</a:t>
            </a:r>
          </a:p>
          <a:p>
            <a:pPr marL="0" indent="0" algn="just">
              <a:buFontTx/>
              <a:buNone/>
              <a:tabLst>
                <a:tab pos="8963025" algn="r"/>
              </a:tabLst>
            </a:pPr>
            <a:endParaRPr lang="en-US" altLang="en-US" sz="1100" i="1" dirty="0">
              <a:latin typeface="Calibri" panose="020F0502020204030204" pitchFamily="34" charset="0"/>
            </a:endParaRPr>
          </a:p>
          <a:p>
            <a:pPr marL="0" indent="0" algn="just">
              <a:buFontTx/>
              <a:buNone/>
              <a:tabLst>
                <a:tab pos="8963025" algn="r"/>
              </a:tabLst>
            </a:pPr>
            <a:r>
              <a:rPr lang="en-US" altLang="en-US" sz="1100" i="1" dirty="0">
                <a:latin typeface="Calibri" panose="020F0502020204030204" pitchFamily="34" charset="0"/>
              </a:rPr>
              <a:t>This document does not purport to contain all information that may be necessary in respect of the Company or its shares and in any event each person receiving this document needs to make an independent assessment. For an independent assessment in taking any decision regarding </a:t>
            </a:r>
            <a:r>
              <a:rPr lang="en-US" altLang="en-US" sz="1100" i="1" dirty="0" err="1">
                <a:latin typeface="Calibri" panose="020F0502020204030204" pitchFamily="34" charset="0"/>
              </a:rPr>
              <a:t>Nuclearelectrica</a:t>
            </a:r>
            <a:r>
              <a:rPr lang="en-US" altLang="en-US" sz="1100" i="1" dirty="0">
                <a:latin typeface="Calibri" panose="020F0502020204030204" pitchFamily="34" charset="0"/>
              </a:rPr>
              <a:t>, the Company recommends the public documents and information endorsed by Financial Supervisory Authority and Bucharest Stock Exchange.</a:t>
            </a:r>
          </a:p>
          <a:p>
            <a:pPr marL="0" indent="0" algn="just">
              <a:buFontTx/>
              <a:buNone/>
              <a:tabLst>
                <a:tab pos="8963025" algn="r"/>
              </a:tabLst>
            </a:pPr>
            <a:endParaRPr lang="en-US" altLang="en-US" sz="1100" i="1" dirty="0">
              <a:latin typeface="Calibri" panose="020F0502020204030204" pitchFamily="34" charset="0"/>
            </a:endParaRPr>
          </a:p>
          <a:p>
            <a:pPr marL="0" indent="0" algn="just">
              <a:buFontTx/>
              <a:buNone/>
              <a:tabLst>
                <a:tab pos="8963025" algn="r"/>
              </a:tabLst>
            </a:pPr>
            <a:r>
              <a:rPr lang="en-US" altLang="en-US" sz="1100" i="1" dirty="0">
                <a:latin typeface="Calibri" panose="020F0502020204030204" pitchFamily="34" charset="0"/>
              </a:rPr>
              <a:t>This document is not directed at, or intended for distribution to or use by, any person or entity that is a citizen or resident or located in any locality, state, country or other jurisdiction where such distribution, publication, availability or use would be contrary to law or regulation or which would require any registration or licensing within such jurisdiction.</a:t>
            </a:r>
          </a:p>
        </p:txBody>
      </p:sp>
      <p:sp>
        <p:nvSpPr>
          <p:cNvPr id="5" name="Slide Number Placeholder 2">
            <a:extLst>
              <a:ext uri="{FF2B5EF4-FFF2-40B4-BE49-F238E27FC236}">
                <a16:creationId xmlns:a16="http://schemas.microsoft.com/office/drawing/2014/main" id="{0B72B95F-8273-488E-A24B-8E0B5FD342A9}"/>
              </a:ext>
            </a:extLst>
          </p:cNvPr>
          <p:cNvSpPr>
            <a:spLocks noGrp="1"/>
          </p:cNvSpPr>
          <p:nvPr>
            <p:ph type="sldNum" sz="quarter" idx="12"/>
          </p:nvPr>
        </p:nvSpPr>
        <p:spPr>
          <a:xfrm>
            <a:off x="7010400" y="6273951"/>
            <a:ext cx="2133600" cy="476250"/>
          </a:xfrm>
        </p:spPr>
        <p:txBody>
          <a:bodyPr/>
          <a:lstStyle/>
          <a:p>
            <a:pPr>
              <a:defRPr/>
            </a:pPr>
            <a:fld id="{525230D4-A128-44F9-91BE-68F47144733C}" type="slidenum">
              <a:rPr lang="en-US" sz="1100" smtClean="0"/>
              <a:pPr>
                <a:defRPr/>
              </a:pPr>
              <a:t>16</a:t>
            </a:fld>
            <a:endParaRPr lang="en-US" dirty="0"/>
          </a:p>
        </p:txBody>
      </p:sp>
    </p:spTree>
    <p:extLst>
      <p:ext uri="{BB962C8B-B14F-4D97-AF65-F5344CB8AC3E}">
        <p14:creationId xmlns:p14="http://schemas.microsoft.com/office/powerpoint/2010/main" val="2655123228"/>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1193800" y="885825"/>
            <a:ext cx="295275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1" fontAlgn="base" hangingPunct="1">
              <a:spcBef>
                <a:spcPct val="0"/>
              </a:spcBef>
              <a:spcAft>
                <a:spcPct val="0"/>
              </a:spcAft>
              <a:defRPr sz="3600">
                <a:solidFill>
                  <a:srgbClr val="4D4D4D"/>
                </a:solidFill>
                <a:latin typeface="+mj-lt"/>
                <a:ea typeface="+mj-ea"/>
                <a:cs typeface="+mj-cs"/>
              </a:defRPr>
            </a:lvl1pPr>
            <a:lvl2pPr algn="l" rtl="0" eaLnBrk="1" fontAlgn="base" hangingPunct="1">
              <a:spcBef>
                <a:spcPct val="0"/>
              </a:spcBef>
              <a:spcAft>
                <a:spcPct val="0"/>
              </a:spcAft>
              <a:defRPr sz="3600">
                <a:solidFill>
                  <a:srgbClr val="4D4D4D"/>
                </a:solidFill>
                <a:latin typeface="Arial" pitchFamily="34" charset="0"/>
              </a:defRPr>
            </a:lvl2pPr>
            <a:lvl3pPr algn="l" rtl="0" eaLnBrk="1" fontAlgn="base" hangingPunct="1">
              <a:spcBef>
                <a:spcPct val="0"/>
              </a:spcBef>
              <a:spcAft>
                <a:spcPct val="0"/>
              </a:spcAft>
              <a:defRPr sz="3600">
                <a:solidFill>
                  <a:srgbClr val="4D4D4D"/>
                </a:solidFill>
                <a:latin typeface="Arial" pitchFamily="34" charset="0"/>
              </a:defRPr>
            </a:lvl3pPr>
            <a:lvl4pPr algn="l" rtl="0" eaLnBrk="1" fontAlgn="base" hangingPunct="1">
              <a:spcBef>
                <a:spcPct val="0"/>
              </a:spcBef>
              <a:spcAft>
                <a:spcPct val="0"/>
              </a:spcAft>
              <a:defRPr sz="3600">
                <a:solidFill>
                  <a:srgbClr val="4D4D4D"/>
                </a:solidFill>
                <a:latin typeface="Arial" pitchFamily="34" charset="0"/>
              </a:defRPr>
            </a:lvl4pPr>
            <a:lvl5pPr algn="l" rtl="0" eaLnBrk="1" fontAlgn="base" hangingPunct="1">
              <a:spcBef>
                <a:spcPct val="0"/>
              </a:spcBef>
              <a:spcAft>
                <a:spcPct val="0"/>
              </a:spcAft>
              <a:defRPr sz="3600">
                <a:solidFill>
                  <a:srgbClr val="4D4D4D"/>
                </a:solidFill>
                <a:latin typeface="Arial" pitchFamily="34" charset="0"/>
              </a:defRPr>
            </a:lvl5pPr>
            <a:lvl6pPr marL="457200" algn="l" rtl="0" eaLnBrk="1" fontAlgn="base" hangingPunct="1">
              <a:spcBef>
                <a:spcPct val="0"/>
              </a:spcBef>
              <a:spcAft>
                <a:spcPct val="0"/>
              </a:spcAft>
              <a:defRPr sz="3600">
                <a:solidFill>
                  <a:srgbClr val="4D4D4D"/>
                </a:solidFill>
                <a:latin typeface="Arial" pitchFamily="34" charset="0"/>
              </a:defRPr>
            </a:lvl6pPr>
            <a:lvl7pPr marL="914400" algn="l" rtl="0" eaLnBrk="1" fontAlgn="base" hangingPunct="1">
              <a:spcBef>
                <a:spcPct val="0"/>
              </a:spcBef>
              <a:spcAft>
                <a:spcPct val="0"/>
              </a:spcAft>
              <a:defRPr sz="3600">
                <a:solidFill>
                  <a:srgbClr val="4D4D4D"/>
                </a:solidFill>
                <a:latin typeface="Arial" pitchFamily="34" charset="0"/>
              </a:defRPr>
            </a:lvl7pPr>
            <a:lvl8pPr marL="1371600" algn="l" rtl="0" eaLnBrk="1" fontAlgn="base" hangingPunct="1">
              <a:spcBef>
                <a:spcPct val="0"/>
              </a:spcBef>
              <a:spcAft>
                <a:spcPct val="0"/>
              </a:spcAft>
              <a:defRPr sz="3600">
                <a:solidFill>
                  <a:srgbClr val="4D4D4D"/>
                </a:solidFill>
                <a:latin typeface="Arial" pitchFamily="34" charset="0"/>
              </a:defRPr>
            </a:lvl8pPr>
            <a:lvl9pPr marL="1828800" algn="l" rtl="0" eaLnBrk="1" fontAlgn="base" hangingPunct="1">
              <a:spcBef>
                <a:spcPct val="0"/>
              </a:spcBef>
              <a:spcAft>
                <a:spcPct val="0"/>
              </a:spcAft>
              <a:defRPr sz="3600">
                <a:solidFill>
                  <a:srgbClr val="4D4D4D"/>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800" b="1" i="0" u="none" strike="noStrike" kern="0" cap="none" spc="0" normalizeH="0" baseline="0" noProof="0">
                <a:ln>
                  <a:noFill/>
                </a:ln>
                <a:solidFill>
                  <a:srgbClr val="000000"/>
                </a:solidFill>
                <a:effectLst/>
                <a:uLnTx/>
                <a:uFillTx/>
                <a:latin typeface="Calibri" panose="020F0502020204030204" pitchFamily="34" charset="0"/>
                <a:ea typeface="+mj-ea"/>
                <a:cs typeface="Calibri" panose="020F0502020204030204" pitchFamily="34" charset="0"/>
              </a:rPr>
              <a:t>SNN Investor Relation</a:t>
            </a:r>
            <a:endParaRPr kumimoji="0" lang="en-GB" sz="1800" b="1"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endParaRPr>
          </a:p>
        </p:txBody>
      </p:sp>
      <p:sp>
        <p:nvSpPr>
          <p:cNvPr id="6" name="Title 1"/>
          <p:cNvSpPr txBox="1">
            <a:spLocks/>
          </p:cNvSpPr>
          <p:nvPr/>
        </p:nvSpPr>
        <p:spPr bwMode="auto">
          <a:xfrm>
            <a:off x="3132138" y="5092700"/>
            <a:ext cx="2447925"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1" fontAlgn="base" hangingPunct="1">
              <a:spcBef>
                <a:spcPct val="0"/>
              </a:spcBef>
              <a:spcAft>
                <a:spcPct val="0"/>
              </a:spcAft>
              <a:defRPr sz="3600">
                <a:solidFill>
                  <a:srgbClr val="4D4D4D"/>
                </a:solidFill>
                <a:latin typeface="+mj-lt"/>
                <a:ea typeface="+mj-ea"/>
                <a:cs typeface="+mj-cs"/>
              </a:defRPr>
            </a:lvl1pPr>
            <a:lvl2pPr algn="l" rtl="0" eaLnBrk="1" fontAlgn="base" hangingPunct="1">
              <a:spcBef>
                <a:spcPct val="0"/>
              </a:spcBef>
              <a:spcAft>
                <a:spcPct val="0"/>
              </a:spcAft>
              <a:defRPr sz="3600">
                <a:solidFill>
                  <a:srgbClr val="4D4D4D"/>
                </a:solidFill>
                <a:latin typeface="Arial" pitchFamily="34" charset="0"/>
              </a:defRPr>
            </a:lvl2pPr>
            <a:lvl3pPr algn="l" rtl="0" eaLnBrk="1" fontAlgn="base" hangingPunct="1">
              <a:spcBef>
                <a:spcPct val="0"/>
              </a:spcBef>
              <a:spcAft>
                <a:spcPct val="0"/>
              </a:spcAft>
              <a:defRPr sz="3600">
                <a:solidFill>
                  <a:srgbClr val="4D4D4D"/>
                </a:solidFill>
                <a:latin typeface="Arial" pitchFamily="34" charset="0"/>
              </a:defRPr>
            </a:lvl3pPr>
            <a:lvl4pPr algn="l" rtl="0" eaLnBrk="1" fontAlgn="base" hangingPunct="1">
              <a:spcBef>
                <a:spcPct val="0"/>
              </a:spcBef>
              <a:spcAft>
                <a:spcPct val="0"/>
              </a:spcAft>
              <a:defRPr sz="3600">
                <a:solidFill>
                  <a:srgbClr val="4D4D4D"/>
                </a:solidFill>
                <a:latin typeface="Arial" pitchFamily="34" charset="0"/>
              </a:defRPr>
            </a:lvl4pPr>
            <a:lvl5pPr algn="l" rtl="0" eaLnBrk="1" fontAlgn="base" hangingPunct="1">
              <a:spcBef>
                <a:spcPct val="0"/>
              </a:spcBef>
              <a:spcAft>
                <a:spcPct val="0"/>
              </a:spcAft>
              <a:defRPr sz="3600">
                <a:solidFill>
                  <a:srgbClr val="4D4D4D"/>
                </a:solidFill>
                <a:latin typeface="Arial" pitchFamily="34" charset="0"/>
              </a:defRPr>
            </a:lvl5pPr>
            <a:lvl6pPr marL="457200" algn="l" rtl="0" eaLnBrk="1" fontAlgn="base" hangingPunct="1">
              <a:spcBef>
                <a:spcPct val="0"/>
              </a:spcBef>
              <a:spcAft>
                <a:spcPct val="0"/>
              </a:spcAft>
              <a:defRPr sz="3600">
                <a:solidFill>
                  <a:srgbClr val="4D4D4D"/>
                </a:solidFill>
                <a:latin typeface="Arial" pitchFamily="34" charset="0"/>
              </a:defRPr>
            </a:lvl6pPr>
            <a:lvl7pPr marL="914400" algn="l" rtl="0" eaLnBrk="1" fontAlgn="base" hangingPunct="1">
              <a:spcBef>
                <a:spcPct val="0"/>
              </a:spcBef>
              <a:spcAft>
                <a:spcPct val="0"/>
              </a:spcAft>
              <a:defRPr sz="3600">
                <a:solidFill>
                  <a:srgbClr val="4D4D4D"/>
                </a:solidFill>
                <a:latin typeface="Arial" pitchFamily="34" charset="0"/>
              </a:defRPr>
            </a:lvl7pPr>
            <a:lvl8pPr marL="1371600" algn="l" rtl="0" eaLnBrk="1" fontAlgn="base" hangingPunct="1">
              <a:spcBef>
                <a:spcPct val="0"/>
              </a:spcBef>
              <a:spcAft>
                <a:spcPct val="0"/>
              </a:spcAft>
              <a:defRPr sz="3600">
                <a:solidFill>
                  <a:srgbClr val="4D4D4D"/>
                </a:solidFill>
                <a:latin typeface="Arial" pitchFamily="34" charset="0"/>
              </a:defRPr>
            </a:lvl8pPr>
            <a:lvl9pPr marL="1828800" algn="l" rtl="0" eaLnBrk="1" fontAlgn="base" hangingPunct="1">
              <a:spcBef>
                <a:spcPct val="0"/>
              </a:spcBef>
              <a:spcAft>
                <a:spcPct val="0"/>
              </a:spcAft>
              <a:defRPr sz="3600">
                <a:solidFill>
                  <a:srgbClr val="4D4D4D"/>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4D4D4D"/>
              </a:solidFill>
              <a:effectLst/>
              <a:uLnTx/>
              <a:uFillTx/>
              <a:latin typeface="Arial"/>
              <a:ea typeface="+mj-ea"/>
              <a:cs typeface="Arial"/>
            </a:endParaRPr>
          </a:p>
        </p:txBody>
      </p:sp>
      <p:sp>
        <p:nvSpPr>
          <p:cNvPr id="26628" name="Title 1"/>
          <p:cNvSpPr txBox="1">
            <a:spLocks/>
          </p:cNvSpPr>
          <p:nvPr/>
        </p:nvSpPr>
        <p:spPr bwMode="auto">
          <a:xfrm>
            <a:off x="1182688" y="1404938"/>
            <a:ext cx="4176712" cy="194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S.N. </a:t>
            </a:r>
            <a:r>
              <a:rPr kumimoji="0" lang="en-US" altLang="en-US" sz="16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Arial" panose="020B0604020202020204" pitchFamily="34" charset="0"/>
              </a:rPr>
              <a:t>Nuclearelectrica</a:t>
            </a:r>
            <a:r>
              <a:rPr kumimoji="0" lang="en-US" alt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S.A. (SNN)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hlinkClick r:id="rId3"/>
              </a:rPr>
              <a:t>www.nuclearelectrica.ro</a:t>
            </a:r>
            <a:r>
              <a:rPr kumimoji="0" lang="en-US" alt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Stock: ISIN ROSNNEACNOR8</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Tel.:      +40 21 203 82 00</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E-mail: </a:t>
            </a: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hlinkClick r:id="rId4"/>
              </a:rPr>
              <a:t>investor.relations@nuclearelectrica.ro</a:t>
            </a: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a:t>
            </a:r>
            <a:b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endPar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0" name="Title 1"/>
          <p:cNvSpPr txBox="1">
            <a:spLocks/>
          </p:cNvSpPr>
          <p:nvPr/>
        </p:nvSpPr>
        <p:spPr bwMode="auto">
          <a:xfrm>
            <a:off x="1193800" y="4183063"/>
            <a:ext cx="3311525" cy="121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1" fontAlgn="base" hangingPunct="1">
              <a:spcBef>
                <a:spcPct val="0"/>
              </a:spcBef>
              <a:spcAft>
                <a:spcPct val="0"/>
              </a:spcAft>
              <a:defRPr sz="3600">
                <a:solidFill>
                  <a:srgbClr val="4D4D4D"/>
                </a:solidFill>
                <a:latin typeface="+mj-lt"/>
                <a:ea typeface="+mj-ea"/>
                <a:cs typeface="+mj-cs"/>
              </a:defRPr>
            </a:lvl1pPr>
            <a:lvl2pPr algn="l" rtl="0" eaLnBrk="1" fontAlgn="base" hangingPunct="1">
              <a:spcBef>
                <a:spcPct val="0"/>
              </a:spcBef>
              <a:spcAft>
                <a:spcPct val="0"/>
              </a:spcAft>
              <a:defRPr sz="3600">
                <a:solidFill>
                  <a:srgbClr val="4D4D4D"/>
                </a:solidFill>
                <a:latin typeface="Arial" pitchFamily="34" charset="0"/>
              </a:defRPr>
            </a:lvl2pPr>
            <a:lvl3pPr algn="l" rtl="0" eaLnBrk="1" fontAlgn="base" hangingPunct="1">
              <a:spcBef>
                <a:spcPct val="0"/>
              </a:spcBef>
              <a:spcAft>
                <a:spcPct val="0"/>
              </a:spcAft>
              <a:defRPr sz="3600">
                <a:solidFill>
                  <a:srgbClr val="4D4D4D"/>
                </a:solidFill>
                <a:latin typeface="Arial" pitchFamily="34" charset="0"/>
              </a:defRPr>
            </a:lvl3pPr>
            <a:lvl4pPr algn="l" rtl="0" eaLnBrk="1" fontAlgn="base" hangingPunct="1">
              <a:spcBef>
                <a:spcPct val="0"/>
              </a:spcBef>
              <a:spcAft>
                <a:spcPct val="0"/>
              </a:spcAft>
              <a:defRPr sz="3600">
                <a:solidFill>
                  <a:srgbClr val="4D4D4D"/>
                </a:solidFill>
                <a:latin typeface="Arial" pitchFamily="34" charset="0"/>
              </a:defRPr>
            </a:lvl4pPr>
            <a:lvl5pPr algn="l" rtl="0" eaLnBrk="1" fontAlgn="base" hangingPunct="1">
              <a:spcBef>
                <a:spcPct val="0"/>
              </a:spcBef>
              <a:spcAft>
                <a:spcPct val="0"/>
              </a:spcAft>
              <a:defRPr sz="3600">
                <a:solidFill>
                  <a:srgbClr val="4D4D4D"/>
                </a:solidFill>
                <a:latin typeface="Arial" pitchFamily="34" charset="0"/>
              </a:defRPr>
            </a:lvl5pPr>
            <a:lvl6pPr marL="457200" algn="l" rtl="0" eaLnBrk="1" fontAlgn="base" hangingPunct="1">
              <a:spcBef>
                <a:spcPct val="0"/>
              </a:spcBef>
              <a:spcAft>
                <a:spcPct val="0"/>
              </a:spcAft>
              <a:defRPr sz="3600">
                <a:solidFill>
                  <a:srgbClr val="4D4D4D"/>
                </a:solidFill>
                <a:latin typeface="Arial" pitchFamily="34" charset="0"/>
              </a:defRPr>
            </a:lvl6pPr>
            <a:lvl7pPr marL="914400" algn="l" rtl="0" eaLnBrk="1" fontAlgn="base" hangingPunct="1">
              <a:spcBef>
                <a:spcPct val="0"/>
              </a:spcBef>
              <a:spcAft>
                <a:spcPct val="0"/>
              </a:spcAft>
              <a:defRPr sz="3600">
                <a:solidFill>
                  <a:srgbClr val="4D4D4D"/>
                </a:solidFill>
                <a:latin typeface="Arial" pitchFamily="34" charset="0"/>
              </a:defRPr>
            </a:lvl7pPr>
            <a:lvl8pPr marL="1371600" algn="l" rtl="0" eaLnBrk="1" fontAlgn="base" hangingPunct="1">
              <a:spcBef>
                <a:spcPct val="0"/>
              </a:spcBef>
              <a:spcAft>
                <a:spcPct val="0"/>
              </a:spcAft>
              <a:defRPr sz="3600">
                <a:solidFill>
                  <a:srgbClr val="4D4D4D"/>
                </a:solidFill>
                <a:latin typeface="Arial" pitchFamily="34" charset="0"/>
              </a:defRPr>
            </a:lvl8pPr>
            <a:lvl9pPr marL="1828800" algn="l" rtl="0" eaLnBrk="1" fontAlgn="base" hangingPunct="1">
              <a:spcBef>
                <a:spcPct val="0"/>
              </a:spcBef>
              <a:spcAft>
                <a:spcPct val="0"/>
              </a:spcAft>
              <a:defRPr sz="3600">
                <a:solidFill>
                  <a:srgbClr val="4D4D4D"/>
                </a:solidFill>
                <a:latin typeface="Arial" pitchFamily="34" charset="0"/>
              </a:defRPr>
            </a:lvl9pPr>
          </a:lstStyle>
          <a:p>
            <a:pPr lvl="0">
              <a:defRPr/>
            </a:pPr>
            <a:r>
              <a:rPr lang="en-GB" sz="1400" b="1" kern="0" dirty="0">
                <a:solidFill>
                  <a:srgbClr val="000000"/>
                </a:solidFill>
                <a:latin typeface="Calibri" panose="020F0502020204030204" pitchFamily="34" charset="0"/>
                <a:cs typeface="Calibri" panose="020F0502020204030204" pitchFamily="34" charset="0"/>
              </a:rPr>
              <a:t>COSMIN GHITA - CEO</a:t>
            </a:r>
          </a:p>
          <a:p>
            <a:pPr lvl="0">
              <a:defRPr/>
            </a:pPr>
            <a:r>
              <a:rPr lang="en-US" sz="1400" dirty="0">
                <a:solidFill>
                  <a:srgbClr val="000000"/>
                </a:solidFill>
                <a:latin typeface="Calibri" panose="020F0502020204030204" pitchFamily="34" charset="0"/>
                <a:cs typeface="Calibri" panose="020F0502020204030204" pitchFamily="34" charset="0"/>
                <a:hlinkClick r:id="rId5"/>
              </a:rPr>
              <a:t>Cosmin.Ghita@nuclearelectrica.ro</a:t>
            </a:r>
            <a:r>
              <a:rPr lang="en-US" sz="1400" dirty="0">
                <a:solidFill>
                  <a:srgbClr val="000000"/>
                </a:solidFill>
                <a:highlight>
                  <a:srgbClr val="FFFF00"/>
                </a:highlight>
                <a:latin typeface="Calibri" panose="020F0502020204030204" pitchFamily="34" charset="0"/>
                <a:cs typeface="Calibri" panose="020F0502020204030204" pitchFamily="34" charset="0"/>
              </a:rPr>
              <a:t> </a:t>
            </a:r>
            <a:br>
              <a:rPr lang="en-US" sz="1400" dirty="0">
                <a:solidFill>
                  <a:srgbClr val="000000"/>
                </a:solidFill>
                <a:latin typeface="Calibri" panose="020F0502020204030204" pitchFamily="34" charset="0"/>
                <a:cs typeface="Calibri" panose="020F0502020204030204" pitchFamily="34" charset="0"/>
              </a:rPr>
            </a:br>
            <a:endParaRPr lang="en-US" sz="1400" dirty="0">
              <a:latin typeface="Calibri" panose="020F0502020204030204" pitchFamily="34" charset="0"/>
              <a:cs typeface="Calibri" panose="020F0502020204030204" pitchFamily="34" charset="0"/>
            </a:endParaRPr>
          </a:p>
          <a:p>
            <a:pPr lvl="0">
              <a:defRPr/>
            </a:pPr>
            <a:r>
              <a:rPr lang="en-GB" sz="1400" b="1" kern="0" dirty="0">
                <a:solidFill>
                  <a:srgbClr val="000000"/>
                </a:solidFill>
                <a:latin typeface="Calibri" panose="020F0502020204030204" pitchFamily="34" charset="0"/>
                <a:cs typeface="Calibri" panose="020F0502020204030204" pitchFamily="34" charset="0"/>
              </a:rPr>
              <a:t>DAN NICULAIE - FARANGA - CFO</a:t>
            </a:r>
          </a:p>
          <a:p>
            <a:pPr lvl="0">
              <a:defRPr/>
            </a:pPr>
            <a:r>
              <a:rPr lang="en-US" sz="1400" dirty="0">
                <a:solidFill>
                  <a:srgbClr val="000000"/>
                </a:solidFill>
                <a:latin typeface="Calibri" panose="020F0502020204030204" pitchFamily="34" charset="0"/>
                <a:cs typeface="Calibri" panose="020F0502020204030204" pitchFamily="34" charset="0"/>
                <a:hlinkClick r:id="rId6"/>
              </a:rPr>
              <a:t>Dan.Niculaie@nuclearelectrica.ro</a:t>
            </a:r>
            <a:endParaRPr lang="en-US" sz="1400" dirty="0">
              <a:latin typeface="Calibri" panose="020F0502020204030204" pitchFamily="34" charset="0"/>
              <a:cs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br>
            <a:endParaRPr kumimoji="0" lang="en-US" sz="1200" b="0" i="0" u="none" strike="noStrike" kern="1200" cap="none" spc="0" normalizeH="0" baseline="0" noProof="0" dirty="0">
              <a:ln>
                <a:noFill/>
              </a:ln>
              <a:solidFill>
                <a:srgbClr val="4D4D4D"/>
              </a:solidFill>
              <a:effectLst/>
              <a:uLnTx/>
              <a:uFillTx/>
              <a:latin typeface="Calibri" panose="020F0502020204030204" pitchFamily="34" charset="0"/>
              <a:ea typeface="+mj-ea"/>
              <a:cs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4D4D4D"/>
              </a:solidFill>
              <a:effectLst/>
              <a:uLnTx/>
              <a:uFillTx/>
              <a:latin typeface="Calibri" panose="020F0502020204030204" pitchFamily="34" charset="0"/>
              <a:ea typeface="+mj-ea"/>
              <a:cs typeface="Calibri" panose="020F0502020204030204" pitchFamily="34" charset="0"/>
            </a:endParaRPr>
          </a:p>
        </p:txBody>
      </p:sp>
      <p:sp>
        <p:nvSpPr>
          <p:cNvPr id="12" name="Title 1"/>
          <p:cNvSpPr txBox="1">
            <a:spLocks/>
          </p:cNvSpPr>
          <p:nvPr/>
        </p:nvSpPr>
        <p:spPr bwMode="auto">
          <a:xfrm>
            <a:off x="1193800" y="3355975"/>
            <a:ext cx="2903538"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1" fontAlgn="base" hangingPunct="1">
              <a:spcBef>
                <a:spcPct val="0"/>
              </a:spcBef>
              <a:spcAft>
                <a:spcPct val="0"/>
              </a:spcAft>
              <a:defRPr sz="3600">
                <a:solidFill>
                  <a:srgbClr val="4D4D4D"/>
                </a:solidFill>
                <a:latin typeface="+mj-lt"/>
                <a:ea typeface="+mj-ea"/>
                <a:cs typeface="+mj-cs"/>
              </a:defRPr>
            </a:lvl1pPr>
            <a:lvl2pPr algn="l" rtl="0" eaLnBrk="1" fontAlgn="base" hangingPunct="1">
              <a:spcBef>
                <a:spcPct val="0"/>
              </a:spcBef>
              <a:spcAft>
                <a:spcPct val="0"/>
              </a:spcAft>
              <a:defRPr sz="3600">
                <a:solidFill>
                  <a:srgbClr val="4D4D4D"/>
                </a:solidFill>
                <a:latin typeface="Arial" pitchFamily="34" charset="0"/>
              </a:defRPr>
            </a:lvl2pPr>
            <a:lvl3pPr algn="l" rtl="0" eaLnBrk="1" fontAlgn="base" hangingPunct="1">
              <a:spcBef>
                <a:spcPct val="0"/>
              </a:spcBef>
              <a:spcAft>
                <a:spcPct val="0"/>
              </a:spcAft>
              <a:defRPr sz="3600">
                <a:solidFill>
                  <a:srgbClr val="4D4D4D"/>
                </a:solidFill>
                <a:latin typeface="Arial" pitchFamily="34" charset="0"/>
              </a:defRPr>
            </a:lvl3pPr>
            <a:lvl4pPr algn="l" rtl="0" eaLnBrk="1" fontAlgn="base" hangingPunct="1">
              <a:spcBef>
                <a:spcPct val="0"/>
              </a:spcBef>
              <a:spcAft>
                <a:spcPct val="0"/>
              </a:spcAft>
              <a:defRPr sz="3600">
                <a:solidFill>
                  <a:srgbClr val="4D4D4D"/>
                </a:solidFill>
                <a:latin typeface="Arial" pitchFamily="34" charset="0"/>
              </a:defRPr>
            </a:lvl4pPr>
            <a:lvl5pPr algn="l" rtl="0" eaLnBrk="1" fontAlgn="base" hangingPunct="1">
              <a:spcBef>
                <a:spcPct val="0"/>
              </a:spcBef>
              <a:spcAft>
                <a:spcPct val="0"/>
              </a:spcAft>
              <a:defRPr sz="3600">
                <a:solidFill>
                  <a:srgbClr val="4D4D4D"/>
                </a:solidFill>
                <a:latin typeface="Arial" pitchFamily="34" charset="0"/>
              </a:defRPr>
            </a:lvl5pPr>
            <a:lvl6pPr marL="457200" algn="l" rtl="0" eaLnBrk="1" fontAlgn="base" hangingPunct="1">
              <a:spcBef>
                <a:spcPct val="0"/>
              </a:spcBef>
              <a:spcAft>
                <a:spcPct val="0"/>
              </a:spcAft>
              <a:defRPr sz="3600">
                <a:solidFill>
                  <a:srgbClr val="4D4D4D"/>
                </a:solidFill>
                <a:latin typeface="Arial" pitchFamily="34" charset="0"/>
              </a:defRPr>
            </a:lvl6pPr>
            <a:lvl7pPr marL="914400" algn="l" rtl="0" eaLnBrk="1" fontAlgn="base" hangingPunct="1">
              <a:spcBef>
                <a:spcPct val="0"/>
              </a:spcBef>
              <a:spcAft>
                <a:spcPct val="0"/>
              </a:spcAft>
              <a:defRPr sz="3600">
                <a:solidFill>
                  <a:srgbClr val="4D4D4D"/>
                </a:solidFill>
                <a:latin typeface="Arial" pitchFamily="34" charset="0"/>
              </a:defRPr>
            </a:lvl7pPr>
            <a:lvl8pPr marL="1371600" algn="l" rtl="0" eaLnBrk="1" fontAlgn="base" hangingPunct="1">
              <a:spcBef>
                <a:spcPct val="0"/>
              </a:spcBef>
              <a:spcAft>
                <a:spcPct val="0"/>
              </a:spcAft>
              <a:defRPr sz="3600">
                <a:solidFill>
                  <a:srgbClr val="4D4D4D"/>
                </a:solidFill>
                <a:latin typeface="Arial" pitchFamily="34" charset="0"/>
              </a:defRPr>
            </a:lvl8pPr>
            <a:lvl9pPr marL="1828800" algn="l" rtl="0" eaLnBrk="1" fontAlgn="base" hangingPunct="1">
              <a:spcBef>
                <a:spcPct val="0"/>
              </a:spcBef>
              <a:spcAft>
                <a:spcPct val="0"/>
              </a:spcAft>
              <a:defRPr sz="3600">
                <a:solidFill>
                  <a:srgbClr val="4D4D4D"/>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800" b="1" i="0" u="none" strike="noStrike" kern="0" cap="none" spc="0" normalizeH="0" baseline="0" noProof="0">
                <a:ln>
                  <a:noFill/>
                </a:ln>
                <a:solidFill>
                  <a:srgbClr val="000000"/>
                </a:solidFill>
                <a:effectLst/>
                <a:uLnTx/>
                <a:uFillTx/>
                <a:latin typeface="Calibri" panose="020F0502020204030204" pitchFamily="34" charset="0"/>
                <a:ea typeface="+mj-ea"/>
                <a:cs typeface="Calibri" panose="020F0502020204030204" pitchFamily="34" charset="0"/>
              </a:rPr>
              <a:t>Executive</a:t>
            </a:r>
            <a:r>
              <a:rPr kumimoji="0" lang="en-GB" sz="1800" b="1" i="0" u="none" strike="noStrike" kern="0" cap="none" spc="0" normalizeH="0" baseline="0" noProof="0">
                <a:ln>
                  <a:noFill/>
                </a:ln>
                <a:solidFill>
                  <a:srgbClr val="808080"/>
                </a:solidFill>
                <a:effectLst/>
                <a:uLnTx/>
                <a:uFillTx/>
                <a:latin typeface="Calibri" panose="020F0502020204030204" pitchFamily="34" charset="0"/>
                <a:ea typeface="+mj-ea"/>
                <a:cs typeface="Calibri" panose="020F0502020204030204" pitchFamily="34" charset="0"/>
              </a:rPr>
              <a:t> </a:t>
            </a:r>
            <a:r>
              <a:rPr kumimoji="0" lang="en-GB" sz="1800" b="1" i="0" u="none" strike="noStrike" kern="0" cap="none" spc="0" normalizeH="0" baseline="0" noProof="0">
                <a:ln>
                  <a:noFill/>
                </a:ln>
                <a:solidFill>
                  <a:srgbClr val="000000"/>
                </a:solidFill>
                <a:effectLst/>
                <a:uLnTx/>
                <a:uFillTx/>
                <a:latin typeface="Calibri" panose="020F0502020204030204" pitchFamily="34" charset="0"/>
                <a:ea typeface="+mj-ea"/>
                <a:cs typeface="Calibri" panose="020F0502020204030204" pitchFamily="34" charset="0"/>
              </a:rPr>
              <a:t>Management</a:t>
            </a:r>
            <a:endParaRPr kumimoji="0" lang="en-US" sz="1800" b="0"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endParaRPr>
          </a:p>
        </p:txBody>
      </p:sp>
      <p:graphicFrame>
        <p:nvGraphicFramePr>
          <p:cNvPr id="2" name="Table 1">
            <a:extLst>
              <a:ext uri="{FF2B5EF4-FFF2-40B4-BE49-F238E27FC236}">
                <a16:creationId xmlns:a16="http://schemas.microsoft.com/office/drawing/2014/main" id="{B8885679-4FD7-41E7-8EF0-EB4D8FC1A475}"/>
              </a:ext>
            </a:extLst>
          </p:cNvPr>
          <p:cNvGraphicFramePr>
            <a:graphicFrameLocks noGrp="1"/>
          </p:cNvGraphicFramePr>
          <p:nvPr>
            <p:extLst>
              <p:ext uri="{D42A27DB-BD31-4B8C-83A1-F6EECF244321}">
                <p14:modId xmlns:p14="http://schemas.microsoft.com/office/powerpoint/2010/main" val="112881595"/>
              </p:ext>
            </p:extLst>
          </p:nvPr>
        </p:nvGraphicFramePr>
        <p:xfrm>
          <a:off x="4716016" y="1101725"/>
          <a:ext cx="4030500" cy="2795156"/>
        </p:xfrm>
        <a:graphic>
          <a:graphicData uri="http://schemas.openxmlformats.org/drawingml/2006/table">
            <a:tbl>
              <a:tblPr/>
              <a:tblGrid>
                <a:gridCol w="2471743">
                  <a:extLst>
                    <a:ext uri="{9D8B030D-6E8A-4147-A177-3AD203B41FA5}">
                      <a16:colId xmlns:a16="http://schemas.microsoft.com/office/drawing/2014/main" val="3663245341"/>
                    </a:ext>
                  </a:extLst>
                </a:gridCol>
                <a:gridCol w="1558757">
                  <a:extLst>
                    <a:ext uri="{9D8B030D-6E8A-4147-A177-3AD203B41FA5}">
                      <a16:colId xmlns:a16="http://schemas.microsoft.com/office/drawing/2014/main" val="1896059448"/>
                    </a:ext>
                  </a:extLst>
                </a:gridCol>
              </a:tblGrid>
              <a:tr h="168355">
                <a:tc gridSpan="2">
                  <a:txBody>
                    <a:bodyPr/>
                    <a:lstStyle/>
                    <a:p>
                      <a:pPr algn="ctr" fontAlgn="ctr"/>
                      <a:r>
                        <a:rPr lang="en-US" sz="1100" b="1" i="0" u="none" strike="noStrike" dirty="0">
                          <a:solidFill>
                            <a:srgbClr val="000000"/>
                          </a:solidFill>
                          <a:effectLst/>
                          <a:latin typeface="Calibri" panose="020F0502020204030204" pitchFamily="34" charset="0"/>
                        </a:rPr>
                        <a:t>2023 Financial calendar</a:t>
                      </a:r>
                    </a:p>
                  </a:txBody>
                  <a:tcPr marL="8350" marR="8350" marT="8350"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617441426"/>
                  </a:ext>
                </a:extLst>
              </a:tr>
              <a:tr h="168355">
                <a:tc>
                  <a:txBody>
                    <a:bodyPr/>
                    <a:lstStyle/>
                    <a:p>
                      <a:pPr algn="ctr" fontAlgn="ctr"/>
                      <a:r>
                        <a:rPr lang="en-US" sz="1100" b="1" i="0" u="none" strike="noStrike" dirty="0">
                          <a:solidFill>
                            <a:srgbClr val="000000"/>
                          </a:solidFill>
                          <a:effectLst/>
                          <a:latin typeface="Calibri" panose="020F0502020204030204" pitchFamily="34" charset="0"/>
                        </a:rPr>
                        <a:t>Event</a:t>
                      </a:r>
                    </a:p>
                  </a:txBody>
                  <a:tcPr marL="8350" marR="8350" marT="8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Calibri" panose="020F0502020204030204" pitchFamily="34" charset="0"/>
                        </a:rPr>
                        <a:t>Date</a:t>
                      </a:r>
                    </a:p>
                  </a:txBody>
                  <a:tcPr marL="8350" marR="8350" marT="8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8910568"/>
                  </a:ext>
                </a:extLst>
              </a:tr>
              <a:tr h="736930">
                <a:tc>
                  <a:txBody>
                    <a:bodyPr/>
                    <a:lstStyle/>
                    <a:p>
                      <a:pPr algn="ctr" fontAlgn="ctr"/>
                      <a:r>
                        <a:rPr lang="en-US" sz="1000" b="1" i="0" u="none" strike="noStrike" dirty="0">
                          <a:solidFill>
                            <a:srgbClr val="000000"/>
                          </a:solidFill>
                          <a:effectLst/>
                          <a:latin typeface="Calibri" panose="020F0502020204030204" pitchFamily="34" charset="0"/>
                        </a:rPr>
                        <a:t>Publication of the First Quarterly Report 2023</a:t>
                      </a:r>
                      <a:br>
                        <a:rPr lang="en-US" sz="1000" b="1" i="0" u="none" strike="noStrike" dirty="0">
                          <a:solidFill>
                            <a:srgbClr val="000000"/>
                          </a:solidFill>
                          <a:effectLst/>
                          <a:latin typeface="Calibri" panose="020F0502020204030204" pitchFamily="34" charset="0"/>
                        </a:rPr>
                      </a:br>
                      <a:r>
                        <a:rPr lang="en-US" sz="1000" b="1" i="0" u="none" strike="noStrike" dirty="0">
                          <a:solidFill>
                            <a:srgbClr val="000000"/>
                          </a:solidFill>
                          <a:effectLst/>
                          <a:latin typeface="Calibri" panose="020F0502020204030204" pitchFamily="34" charset="0"/>
                        </a:rPr>
                        <a:t>(January - March)</a:t>
                      </a:r>
                      <a:br>
                        <a:rPr lang="en-US" sz="1000" b="1" i="0" u="none" strike="noStrike" dirty="0">
                          <a:solidFill>
                            <a:srgbClr val="000000"/>
                          </a:solidFill>
                          <a:effectLst/>
                          <a:latin typeface="Calibri" panose="020F0502020204030204" pitchFamily="34" charset="0"/>
                        </a:rPr>
                      </a:br>
                      <a:r>
                        <a:rPr lang="en-US" sz="1000" b="1" i="0" u="none" strike="noStrike" dirty="0">
                          <a:solidFill>
                            <a:srgbClr val="000000"/>
                          </a:solidFill>
                          <a:effectLst/>
                          <a:latin typeface="Calibri" panose="020F0502020204030204" pitchFamily="34" charset="0"/>
                        </a:rPr>
                        <a:t>Conference call </a:t>
                      </a:r>
                      <a:br>
                        <a:rPr lang="en-US" sz="1000" b="1" i="0" u="none" strike="noStrike" dirty="0">
                          <a:solidFill>
                            <a:srgbClr val="000000"/>
                          </a:solidFill>
                          <a:effectLst/>
                          <a:latin typeface="Calibri" panose="020F0502020204030204" pitchFamily="34" charset="0"/>
                        </a:rPr>
                      </a:br>
                      <a:r>
                        <a:rPr lang="en-US" sz="1000" b="1" i="0" u="none" strike="noStrike" dirty="0">
                          <a:solidFill>
                            <a:srgbClr val="000000"/>
                          </a:solidFill>
                          <a:effectLst/>
                          <a:latin typeface="Calibri" panose="020F0502020204030204" pitchFamily="34" charset="0"/>
                        </a:rPr>
                        <a:t>Financial analysts, investment advisors, brokers and investors.</a:t>
                      </a:r>
                    </a:p>
                  </a:txBody>
                  <a:tcPr marL="8350" marR="8350" marT="8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solidFill>
                            <a:srgbClr val="000000"/>
                          </a:solidFill>
                          <a:effectLst/>
                          <a:latin typeface="Calibri" panose="020F0502020204030204" pitchFamily="34" charset="0"/>
                        </a:rPr>
                        <a:t>12 May 2023</a:t>
                      </a:r>
                      <a:br>
                        <a:rPr lang="en-US" sz="1000" b="1" i="0" u="none" strike="noStrike" dirty="0">
                          <a:solidFill>
                            <a:srgbClr val="000000"/>
                          </a:solidFill>
                          <a:effectLst/>
                          <a:latin typeface="Calibri" panose="020F0502020204030204" pitchFamily="34" charset="0"/>
                        </a:rPr>
                      </a:br>
                      <a:r>
                        <a:rPr lang="en-US" sz="1000" b="1" i="0" u="none" strike="noStrike" dirty="0">
                          <a:solidFill>
                            <a:srgbClr val="000000"/>
                          </a:solidFill>
                          <a:effectLst/>
                          <a:latin typeface="Calibri" panose="020F0502020204030204" pitchFamily="34" charset="0"/>
                        </a:rPr>
                        <a:t>(Friday)</a:t>
                      </a:r>
                      <a:br>
                        <a:rPr lang="en-US" sz="1000" b="1" i="0" u="none" strike="noStrike" dirty="0">
                          <a:solidFill>
                            <a:srgbClr val="000000"/>
                          </a:solidFill>
                          <a:effectLst/>
                          <a:latin typeface="Calibri" panose="020F0502020204030204" pitchFamily="34" charset="0"/>
                        </a:rPr>
                      </a:br>
                      <a:r>
                        <a:rPr lang="en-US" sz="1000" b="1" i="0" u="none" strike="noStrike" dirty="0">
                          <a:solidFill>
                            <a:srgbClr val="000000"/>
                          </a:solidFill>
                          <a:effectLst/>
                          <a:latin typeface="Calibri" panose="020F0502020204030204" pitchFamily="34" charset="0"/>
                        </a:rPr>
                        <a:t>Hour of the conference call:</a:t>
                      </a:r>
                      <a:br>
                        <a:rPr lang="en-US" sz="1000" b="1" i="0" u="none" strike="noStrike" dirty="0">
                          <a:solidFill>
                            <a:srgbClr val="000000"/>
                          </a:solidFill>
                          <a:effectLst/>
                          <a:latin typeface="Calibri" panose="020F0502020204030204" pitchFamily="34" charset="0"/>
                        </a:rPr>
                      </a:br>
                      <a:r>
                        <a:rPr lang="en-US" sz="1000" b="1" i="0" u="none" strike="noStrike" dirty="0">
                          <a:solidFill>
                            <a:srgbClr val="000000"/>
                          </a:solidFill>
                          <a:effectLst/>
                          <a:latin typeface="Calibri" panose="020F0502020204030204" pitchFamily="34" charset="0"/>
                        </a:rPr>
                        <a:t>16:00 Romania's time</a:t>
                      </a:r>
                    </a:p>
                  </a:txBody>
                  <a:tcPr marL="8350" marR="8350" marT="8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0167527"/>
                  </a:ext>
                </a:extLst>
              </a:tr>
              <a:tr h="836413">
                <a:tc>
                  <a:txBody>
                    <a:bodyPr/>
                    <a:lstStyle/>
                    <a:p>
                      <a:pPr algn="ctr" fontAlgn="ctr"/>
                      <a:r>
                        <a:rPr lang="en-US" sz="1000" b="1" i="0" u="none" strike="noStrike" dirty="0">
                          <a:solidFill>
                            <a:srgbClr val="000000"/>
                          </a:solidFill>
                          <a:effectLst/>
                          <a:latin typeface="Calibri" panose="020F0502020204030204" pitchFamily="34" charset="0"/>
                        </a:rPr>
                        <a:t>Publication of the First Half - Year Report 2023</a:t>
                      </a:r>
                      <a:br>
                        <a:rPr lang="en-US" sz="1000" b="1" i="0" u="none" strike="noStrike" dirty="0">
                          <a:solidFill>
                            <a:srgbClr val="000000"/>
                          </a:solidFill>
                          <a:effectLst/>
                          <a:latin typeface="Calibri" panose="020F0502020204030204" pitchFamily="34" charset="0"/>
                        </a:rPr>
                      </a:br>
                      <a:r>
                        <a:rPr lang="en-US" sz="1000" b="1" i="0" u="none" strike="noStrike" dirty="0">
                          <a:solidFill>
                            <a:srgbClr val="000000"/>
                          </a:solidFill>
                          <a:effectLst/>
                          <a:latin typeface="Calibri" panose="020F0502020204030204" pitchFamily="34" charset="0"/>
                        </a:rPr>
                        <a:t>(January - June)</a:t>
                      </a:r>
                      <a:br>
                        <a:rPr lang="en-US" sz="1000" b="1" i="0" u="none" strike="noStrike" dirty="0">
                          <a:solidFill>
                            <a:srgbClr val="000000"/>
                          </a:solidFill>
                          <a:effectLst/>
                          <a:latin typeface="Calibri" panose="020F0502020204030204" pitchFamily="34" charset="0"/>
                        </a:rPr>
                      </a:br>
                      <a:r>
                        <a:rPr lang="en-US" sz="1000" b="1" i="0" u="none" strike="noStrike" dirty="0">
                          <a:solidFill>
                            <a:srgbClr val="000000"/>
                          </a:solidFill>
                          <a:effectLst/>
                          <a:latin typeface="Calibri" panose="020F0502020204030204" pitchFamily="34" charset="0"/>
                        </a:rPr>
                        <a:t>Conference call </a:t>
                      </a:r>
                      <a:br>
                        <a:rPr lang="en-US" sz="1000" b="1" i="0" u="none" strike="noStrike" dirty="0">
                          <a:solidFill>
                            <a:srgbClr val="000000"/>
                          </a:solidFill>
                          <a:effectLst/>
                          <a:latin typeface="Calibri" panose="020F0502020204030204" pitchFamily="34" charset="0"/>
                        </a:rPr>
                      </a:br>
                      <a:r>
                        <a:rPr lang="en-US" sz="1000" b="1" i="0" u="none" strike="noStrike" dirty="0">
                          <a:solidFill>
                            <a:srgbClr val="000000"/>
                          </a:solidFill>
                          <a:effectLst/>
                          <a:latin typeface="Calibri" panose="020F0502020204030204" pitchFamily="34" charset="0"/>
                        </a:rPr>
                        <a:t>Financial analysts, investment advisors, brokers and investors.</a:t>
                      </a:r>
                    </a:p>
                  </a:txBody>
                  <a:tcPr marL="8350" marR="8350" marT="8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solidFill>
                            <a:srgbClr val="000000"/>
                          </a:solidFill>
                          <a:effectLst/>
                          <a:latin typeface="Calibri" panose="020F0502020204030204" pitchFamily="34" charset="0"/>
                        </a:rPr>
                        <a:t>14 August 2023</a:t>
                      </a:r>
                      <a:br>
                        <a:rPr lang="en-US" sz="1000" b="1" i="0" u="none" strike="noStrike" dirty="0">
                          <a:solidFill>
                            <a:srgbClr val="000000"/>
                          </a:solidFill>
                          <a:effectLst/>
                          <a:latin typeface="Calibri" panose="020F0502020204030204" pitchFamily="34" charset="0"/>
                        </a:rPr>
                      </a:br>
                      <a:r>
                        <a:rPr lang="en-US" sz="1000" b="1" i="0" u="none" strike="noStrike" dirty="0">
                          <a:solidFill>
                            <a:srgbClr val="000000"/>
                          </a:solidFill>
                          <a:effectLst/>
                          <a:latin typeface="Calibri" panose="020F0502020204030204" pitchFamily="34" charset="0"/>
                        </a:rPr>
                        <a:t>(Monday)</a:t>
                      </a:r>
                      <a:br>
                        <a:rPr lang="en-US" sz="1000" b="1" i="0" u="none" strike="noStrike" dirty="0">
                          <a:solidFill>
                            <a:srgbClr val="000000"/>
                          </a:solidFill>
                          <a:effectLst/>
                          <a:latin typeface="Calibri" panose="020F0502020204030204" pitchFamily="34" charset="0"/>
                        </a:rPr>
                      </a:br>
                      <a:r>
                        <a:rPr lang="en-US" sz="1000" b="1" i="0" u="none" strike="noStrike" dirty="0">
                          <a:solidFill>
                            <a:srgbClr val="000000"/>
                          </a:solidFill>
                          <a:effectLst/>
                          <a:latin typeface="Calibri" panose="020F0502020204030204" pitchFamily="34" charset="0"/>
                        </a:rPr>
                        <a:t>Hour of the conference call:</a:t>
                      </a:r>
                      <a:br>
                        <a:rPr lang="en-US" sz="1000" b="1" i="0" u="none" strike="noStrike" dirty="0">
                          <a:solidFill>
                            <a:srgbClr val="000000"/>
                          </a:solidFill>
                          <a:effectLst/>
                          <a:latin typeface="Calibri" panose="020F0502020204030204" pitchFamily="34" charset="0"/>
                        </a:rPr>
                      </a:br>
                      <a:r>
                        <a:rPr lang="en-US" sz="1000" b="1" i="0" u="none" strike="noStrike" dirty="0">
                          <a:solidFill>
                            <a:srgbClr val="000000"/>
                          </a:solidFill>
                          <a:effectLst/>
                          <a:latin typeface="Calibri" panose="020F0502020204030204" pitchFamily="34" charset="0"/>
                        </a:rPr>
                        <a:t>16:00 Romania's time</a:t>
                      </a:r>
                    </a:p>
                  </a:txBody>
                  <a:tcPr marL="8350" marR="8350" marT="8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2482820"/>
                  </a:ext>
                </a:extLst>
              </a:tr>
              <a:tr h="836413">
                <a:tc>
                  <a:txBody>
                    <a:bodyPr/>
                    <a:lstStyle/>
                    <a:p>
                      <a:pPr algn="ctr" fontAlgn="ctr"/>
                      <a:r>
                        <a:rPr lang="en-US" sz="1000" b="1" i="0" u="none" strike="noStrike" dirty="0">
                          <a:solidFill>
                            <a:srgbClr val="000000"/>
                          </a:solidFill>
                          <a:effectLst/>
                          <a:latin typeface="Calibri" panose="020F0502020204030204" pitchFamily="34" charset="0"/>
                        </a:rPr>
                        <a:t>Publication of the Third Quarterly Report 2023</a:t>
                      </a:r>
                      <a:br>
                        <a:rPr lang="en-US" sz="1000" b="1" i="0" u="none" strike="noStrike" dirty="0">
                          <a:solidFill>
                            <a:srgbClr val="000000"/>
                          </a:solidFill>
                          <a:effectLst/>
                          <a:latin typeface="Calibri" panose="020F0502020204030204" pitchFamily="34" charset="0"/>
                        </a:rPr>
                      </a:br>
                      <a:r>
                        <a:rPr lang="en-US" sz="1000" b="1" i="0" u="none" strike="noStrike" dirty="0">
                          <a:solidFill>
                            <a:srgbClr val="000000"/>
                          </a:solidFill>
                          <a:effectLst/>
                          <a:latin typeface="Calibri" panose="020F0502020204030204" pitchFamily="34" charset="0"/>
                        </a:rPr>
                        <a:t>(January - September)</a:t>
                      </a:r>
                      <a:br>
                        <a:rPr lang="en-US" sz="1000" b="1" i="0" u="none" strike="noStrike" dirty="0">
                          <a:solidFill>
                            <a:srgbClr val="000000"/>
                          </a:solidFill>
                          <a:effectLst/>
                          <a:latin typeface="Calibri" panose="020F0502020204030204" pitchFamily="34" charset="0"/>
                        </a:rPr>
                      </a:br>
                      <a:r>
                        <a:rPr lang="en-US" sz="1000" b="1" i="0" u="none" strike="noStrike" dirty="0">
                          <a:solidFill>
                            <a:srgbClr val="000000"/>
                          </a:solidFill>
                          <a:effectLst/>
                          <a:latin typeface="Calibri" panose="020F0502020204030204" pitchFamily="34" charset="0"/>
                        </a:rPr>
                        <a:t>Conference call </a:t>
                      </a:r>
                      <a:br>
                        <a:rPr lang="en-US" sz="1000" b="1" i="0" u="none" strike="noStrike" dirty="0">
                          <a:solidFill>
                            <a:srgbClr val="000000"/>
                          </a:solidFill>
                          <a:effectLst/>
                          <a:latin typeface="Calibri" panose="020F0502020204030204" pitchFamily="34" charset="0"/>
                        </a:rPr>
                      </a:br>
                      <a:r>
                        <a:rPr lang="en-US" sz="1000" b="1" i="0" u="none" strike="noStrike" dirty="0">
                          <a:solidFill>
                            <a:srgbClr val="000000"/>
                          </a:solidFill>
                          <a:effectLst/>
                          <a:latin typeface="Calibri" panose="020F0502020204030204" pitchFamily="34" charset="0"/>
                        </a:rPr>
                        <a:t>Financial analysts, investment advisors, brokers and investors.</a:t>
                      </a:r>
                    </a:p>
                  </a:txBody>
                  <a:tcPr marL="8350" marR="8350" marT="8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solidFill>
                            <a:srgbClr val="000000"/>
                          </a:solidFill>
                          <a:effectLst/>
                          <a:latin typeface="Calibri" panose="020F0502020204030204" pitchFamily="34" charset="0"/>
                        </a:rPr>
                        <a:t>13 November 2023</a:t>
                      </a:r>
                      <a:br>
                        <a:rPr lang="en-US" sz="1000" b="1" i="0" u="none" strike="noStrike" dirty="0">
                          <a:solidFill>
                            <a:srgbClr val="000000"/>
                          </a:solidFill>
                          <a:effectLst/>
                          <a:latin typeface="Calibri" panose="020F0502020204030204" pitchFamily="34" charset="0"/>
                        </a:rPr>
                      </a:br>
                      <a:r>
                        <a:rPr lang="en-US" sz="1000" b="1" i="0" u="none" strike="noStrike" dirty="0">
                          <a:solidFill>
                            <a:srgbClr val="000000"/>
                          </a:solidFill>
                          <a:effectLst/>
                          <a:latin typeface="Calibri" panose="020F0502020204030204" pitchFamily="34" charset="0"/>
                        </a:rPr>
                        <a:t>(Monday)</a:t>
                      </a:r>
                      <a:br>
                        <a:rPr lang="en-US" sz="1000" b="1" i="0" u="none" strike="noStrike" dirty="0">
                          <a:solidFill>
                            <a:srgbClr val="000000"/>
                          </a:solidFill>
                          <a:effectLst/>
                          <a:latin typeface="Calibri" panose="020F0502020204030204" pitchFamily="34" charset="0"/>
                        </a:rPr>
                      </a:br>
                      <a:r>
                        <a:rPr lang="en-US" sz="1000" b="1" i="0" u="none" strike="noStrike" dirty="0">
                          <a:solidFill>
                            <a:srgbClr val="000000"/>
                          </a:solidFill>
                          <a:effectLst/>
                          <a:latin typeface="Calibri" panose="020F0502020204030204" pitchFamily="34" charset="0"/>
                        </a:rPr>
                        <a:t>Hour of the conference call:</a:t>
                      </a:r>
                      <a:br>
                        <a:rPr lang="en-US" sz="1000" b="1" i="0" u="none" strike="noStrike" dirty="0">
                          <a:solidFill>
                            <a:srgbClr val="000000"/>
                          </a:solidFill>
                          <a:effectLst/>
                          <a:latin typeface="Calibri" panose="020F0502020204030204" pitchFamily="34" charset="0"/>
                        </a:rPr>
                      </a:br>
                      <a:r>
                        <a:rPr lang="en-US" sz="1000" b="1" i="0" u="none" strike="noStrike" dirty="0">
                          <a:solidFill>
                            <a:srgbClr val="000000"/>
                          </a:solidFill>
                          <a:effectLst/>
                          <a:latin typeface="Calibri" panose="020F0502020204030204" pitchFamily="34" charset="0"/>
                        </a:rPr>
                        <a:t>16:00 Romania's time</a:t>
                      </a:r>
                    </a:p>
                  </a:txBody>
                  <a:tcPr marL="8350" marR="8350" marT="8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8568053"/>
                  </a:ext>
                </a:extLst>
              </a:tr>
            </a:tbl>
          </a:graphicData>
        </a:graphic>
      </p:graphicFrame>
      <p:sp>
        <p:nvSpPr>
          <p:cNvPr id="8" name="Slide Number Placeholder 2">
            <a:extLst>
              <a:ext uri="{FF2B5EF4-FFF2-40B4-BE49-F238E27FC236}">
                <a16:creationId xmlns:a16="http://schemas.microsoft.com/office/drawing/2014/main" id="{6671B0C9-E92E-44CC-8618-D561D4A8188C}"/>
              </a:ext>
            </a:extLst>
          </p:cNvPr>
          <p:cNvSpPr>
            <a:spLocks noGrp="1"/>
          </p:cNvSpPr>
          <p:nvPr>
            <p:ph type="sldNum" sz="quarter" idx="12"/>
          </p:nvPr>
        </p:nvSpPr>
        <p:spPr>
          <a:xfrm>
            <a:off x="7010400" y="6309320"/>
            <a:ext cx="2133600" cy="476250"/>
          </a:xfrm>
        </p:spPr>
        <p:txBody>
          <a:bodyPr/>
          <a:lstStyle/>
          <a:p>
            <a:pPr>
              <a:defRPr/>
            </a:pPr>
            <a:fld id="{525230D4-A128-44F9-91BE-68F47144733C}" type="slidenum">
              <a:rPr lang="en-US" sz="1100" smtClean="0"/>
              <a:pPr>
                <a:defRPr/>
              </a:pPr>
              <a:t>17</a:t>
            </a:fld>
            <a:endParaRPr lang="en-US" dirty="0"/>
          </a:p>
        </p:txBody>
      </p:sp>
    </p:spTree>
    <p:extLst>
      <p:ext uri="{BB962C8B-B14F-4D97-AF65-F5344CB8AC3E}">
        <p14:creationId xmlns:p14="http://schemas.microsoft.com/office/powerpoint/2010/main" val="2041103921"/>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10"/>
          <p:cNvSpPr>
            <a:spLocks noGrp="1" noChangeArrowheads="1"/>
          </p:cNvSpPr>
          <p:nvPr>
            <p:ph type="ctrTitle"/>
          </p:nvPr>
        </p:nvSpPr>
        <p:spPr>
          <a:xfrm>
            <a:off x="4643438" y="5157788"/>
            <a:ext cx="2952750" cy="544512"/>
          </a:xfrm>
          <a:noFill/>
        </p:spPr>
        <p:txBody>
          <a:bodyPr/>
          <a:lstStyle/>
          <a:p>
            <a:pPr algn="l" eaLnBrk="1" hangingPunct="1"/>
            <a:r>
              <a:rPr lang="es-UY" altLang="en-US" sz="3600" b="1">
                <a:solidFill>
                  <a:srgbClr val="002060"/>
                </a:solidFill>
                <a:latin typeface="Calibri" panose="020F0502020204030204" pitchFamily="34" charset="0"/>
                <a:cs typeface="Calibri" panose="020F0502020204030204" pitchFamily="34" charset="0"/>
              </a:rPr>
              <a:t>Thank you</a:t>
            </a:r>
            <a:r>
              <a:rPr lang="es-UY" altLang="en-US" sz="3600" b="1" dirty="0">
                <a:solidFill>
                  <a:srgbClr val="002060"/>
                </a:solidFill>
                <a:latin typeface="Calibri" panose="020F0502020204030204" pitchFamily="34" charset="0"/>
                <a:cs typeface="Calibri" panose="020F0502020204030204" pitchFamily="34" charset="0"/>
              </a:rPr>
              <a:t>!</a:t>
            </a:r>
            <a:endParaRPr lang="es-ES" altLang="en-US" sz="3600" b="1" dirty="0">
              <a:solidFill>
                <a:srgbClr val="002060"/>
              </a:solidFill>
              <a:latin typeface="Calibri" panose="020F0502020204030204" pitchFamily="34" charset="0"/>
              <a:cs typeface="Calibri" panose="020F0502020204030204" pitchFamily="34" charset="0"/>
            </a:endParaRPr>
          </a:p>
        </p:txBody>
      </p:sp>
      <p:pic>
        <p:nvPicPr>
          <p:cNvPr id="28675" name="Picture 126" descr="C:\Users\lrizea\Documents\ID SNN\docs\main_logo.ep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4319588"/>
            <a:ext cx="1512887"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4" descr="IMG_2185.jpg"/>
          <p:cNvPicPr>
            <a:picLocks noChangeAspect="1"/>
          </p:cNvPicPr>
          <p:nvPr/>
        </p:nvPicPr>
        <p:blipFill>
          <a:blip r:embed="rId3">
            <a:extLst>
              <a:ext uri="{28A0092B-C50C-407E-A947-70E740481C1C}">
                <a14:useLocalDpi xmlns:a14="http://schemas.microsoft.com/office/drawing/2010/main" val="0"/>
              </a:ext>
            </a:extLst>
          </a:blip>
          <a:srcRect l="6656" r="20959" b="3246"/>
          <a:stretch>
            <a:fillRect/>
          </a:stretch>
        </p:blipFill>
        <p:spPr bwMode="auto">
          <a:xfrm>
            <a:off x="2555875" y="496"/>
            <a:ext cx="6588125" cy="4292600"/>
          </a:xfrm>
          <a:prstGeom prst="rect">
            <a:avLst/>
          </a:prstGeom>
          <a:noFill/>
          <a:ln>
            <a:noFill/>
          </a:ln>
          <a:effectLst>
            <a:outerShdw blurRad="50800" dist="38100" dir="8100000" algn="tr" rotWithShape="0">
              <a:prstClr val="black">
                <a:alpha val="40000"/>
              </a:prstClr>
            </a:outerShdw>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15390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180975" y="549275"/>
            <a:ext cx="6400800" cy="51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1" fontAlgn="base" hangingPunct="1">
              <a:spcBef>
                <a:spcPct val="0"/>
              </a:spcBef>
              <a:spcAft>
                <a:spcPct val="0"/>
              </a:spcAft>
              <a:defRPr sz="3600">
                <a:solidFill>
                  <a:srgbClr val="4D4D4D"/>
                </a:solidFill>
                <a:latin typeface="+mj-lt"/>
                <a:ea typeface="+mj-ea"/>
                <a:cs typeface="+mj-cs"/>
              </a:defRPr>
            </a:lvl1pPr>
            <a:lvl2pPr algn="l" rtl="0" eaLnBrk="1" fontAlgn="base" hangingPunct="1">
              <a:spcBef>
                <a:spcPct val="0"/>
              </a:spcBef>
              <a:spcAft>
                <a:spcPct val="0"/>
              </a:spcAft>
              <a:defRPr sz="3600">
                <a:solidFill>
                  <a:srgbClr val="4D4D4D"/>
                </a:solidFill>
                <a:latin typeface="Arial" pitchFamily="34" charset="0"/>
              </a:defRPr>
            </a:lvl2pPr>
            <a:lvl3pPr algn="l" rtl="0" eaLnBrk="1" fontAlgn="base" hangingPunct="1">
              <a:spcBef>
                <a:spcPct val="0"/>
              </a:spcBef>
              <a:spcAft>
                <a:spcPct val="0"/>
              </a:spcAft>
              <a:defRPr sz="3600">
                <a:solidFill>
                  <a:srgbClr val="4D4D4D"/>
                </a:solidFill>
                <a:latin typeface="Arial" pitchFamily="34" charset="0"/>
              </a:defRPr>
            </a:lvl3pPr>
            <a:lvl4pPr algn="l" rtl="0" eaLnBrk="1" fontAlgn="base" hangingPunct="1">
              <a:spcBef>
                <a:spcPct val="0"/>
              </a:spcBef>
              <a:spcAft>
                <a:spcPct val="0"/>
              </a:spcAft>
              <a:defRPr sz="3600">
                <a:solidFill>
                  <a:srgbClr val="4D4D4D"/>
                </a:solidFill>
                <a:latin typeface="Arial" pitchFamily="34" charset="0"/>
              </a:defRPr>
            </a:lvl4pPr>
            <a:lvl5pPr algn="l" rtl="0" eaLnBrk="1" fontAlgn="base" hangingPunct="1">
              <a:spcBef>
                <a:spcPct val="0"/>
              </a:spcBef>
              <a:spcAft>
                <a:spcPct val="0"/>
              </a:spcAft>
              <a:defRPr sz="3600">
                <a:solidFill>
                  <a:srgbClr val="4D4D4D"/>
                </a:solidFill>
                <a:latin typeface="Arial" pitchFamily="34" charset="0"/>
              </a:defRPr>
            </a:lvl5pPr>
            <a:lvl6pPr marL="457200" algn="l" rtl="0" eaLnBrk="1" fontAlgn="base" hangingPunct="1">
              <a:spcBef>
                <a:spcPct val="0"/>
              </a:spcBef>
              <a:spcAft>
                <a:spcPct val="0"/>
              </a:spcAft>
              <a:defRPr sz="3600">
                <a:solidFill>
                  <a:srgbClr val="4D4D4D"/>
                </a:solidFill>
                <a:latin typeface="Arial" pitchFamily="34" charset="0"/>
              </a:defRPr>
            </a:lvl6pPr>
            <a:lvl7pPr marL="914400" algn="l" rtl="0" eaLnBrk="1" fontAlgn="base" hangingPunct="1">
              <a:spcBef>
                <a:spcPct val="0"/>
              </a:spcBef>
              <a:spcAft>
                <a:spcPct val="0"/>
              </a:spcAft>
              <a:defRPr sz="3600">
                <a:solidFill>
                  <a:srgbClr val="4D4D4D"/>
                </a:solidFill>
                <a:latin typeface="Arial" pitchFamily="34" charset="0"/>
              </a:defRPr>
            </a:lvl7pPr>
            <a:lvl8pPr marL="1371600" algn="l" rtl="0" eaLnBrk="1" fontAlgn="base" hangingPunct="1">
              <a:spcBef>
                <a:spcPct val="0"/>
              </a:spcBef>
              <a:spcAft>
                <a:spcPct val="0"/>
              </a:spcAft>
              <a:defRPr sz="3600">
                <a:solidFill>
                  <a:srgbClr val="4D4D4D"/>
                </a:solidFill>
                <a:latin typeface="Arial" pitchFamily="34" charset="0"/>
              </a:defRPr>
            </a:lvl8pPr>
            <a:lvl9pPr marL="1828800" algn="l" rtl="0" eaLnBrk="1" fontAlgn="base" hangingPunct="1">
              <a:spcBef>
                <a:spcPct val="0"/>
              </a:spcBef>
              <a:spcAft>
                <a:spcPct val="0"/>
              </a:spcAft>
              <a:defRPr sz="3600">
                <a:solidFill>
                  <a:srgbClr val="4D4D4D"/>
                </a:solidFill>
                <a:latin typeface="Arial" pitchFamily="34" charset="0"/>
              </a:defRPr>
            </a:lvl9pPr>
          </a:lstStyle>
          <a:p>
            <a:pPr>
              <a:defRPr/>
            </a:pPr>
            <a:r>
              <a:rPr lang="en-US" sz="2000" b="1" dirty="0">
                <a:solidFill>
                  <a:srgbClr val="002060"/>
                </a:solidFill>
                <a:latin typeface="Calibri" panose="020F0502020204030204" pitchFamily="34" charset="0"/>
              </a:rPr>
              <a:t>	</a:t>
            </a:r>
            <a:endParaRPr lang="en-US" sz="2000" b="1" kern="0" dirty="0">
              <a:latin typeface="Calibri" panose="020F0502020204030204" pitchFamily="34" charset="0"/>
              <a:cs typeface="Calibri" panose="020F0502020204030204" pitchFamily="34" charset="0"/>
            </a:endParaRPr>
          </a:p>
        </p:txBody>
      </p:sp>
      <p:sp>
        <p:nvSpPr>
          <p:cNvPr id="8" name="TextBox 3">
            <a:extLst>
              <a:ext uri="{FF2B5EF4-FFF2-40B4-BE49-F238E27FC236}">
                <a16:creationId xmlns:a16="http://schemas.microsoft.com/office/drawing/2014/main" id="{213BF07E-9702-44A6-9693-3080E9571A87}"/>
              </a:ext>
            </a:extLst>
          </p:cNvPr>
          <p:cNvSpPr txBox="1">
            <a:spLocks noChangeArrowheads="1"/>
          </p:cNvSpPr>
          <p:nvPr/>
        </p:nvSpPr>
        <p:spPr bwMode="auto">
          <a:xfrm>
            <a:off x="1115616" y="1336663"/>
            <a:ext cx="3384375" cy="5847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28588" indent="-128588">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indent="0" algn="just">
              <a:spcBef>
                <a:spcPct val="0"/>
              </a:spcBef>
              <a:buNone/>
            </a:pPr>
            <a:r>
              <a:rPr lang="en-US" altLang="en-US" sz="1800" b="1" dirty="0">
                <a:solidFill>
                  <a:srgbClr val="002060"/>
                </a:solidFill>
                <a:latin typeface="Calibri" panose="020F0502020204030204" pitchFamily="34" charset="0"/>
                <a:cs typeface="Arial"/>
              </a:rPr>
              <a:t>Financial Highlights</a:t>
            </a:r>
          </a:p>
          <a:p>
            <a:pPr algn="just">
              <a:spcBef>
                <a:spcPct val="0"/>
              </a:spcBef>
              <a:buFontTx/>
              <a:buChar char="-"/>
            </a:pPr>
            <a:r>
              <a:rPr lang="en-US" altLang="en-US" sz="1400" b="1" u="sng" dirty="0">
                <a:solidFill>
                  <a:srgbClr val="002060"/>
                </a:solidFill>
                <a:latin typeface="Calibri" panose="020F0502020204030204" pitchFamily="34" charset="0"/>
              </a:rPr>
              <a:t>12M 2022 Financial results</a:t>
            </a:r>
          </a:p>
          <a:p>
            <a:pPr algn="just">
              <a:spcBef>
                <a:spcPct val="0"/>
              </a:spcBef>
              <a:buFontTx/>
              <a:buChar char="-"/>
            </a:pPr>
            <a:r>
              <a:rPr lang="en-US" altLang="en-US" sz="1400" b="1" dirty="0">
                <a:solidFill>
                  <a:srgbClr val="002060"/>
                </a:solidFill>
                <a:latin typeface="Calibri" panose="020F0502020204030204" pitchFamily="34" charset="0"/>
                <a:cs typeface="Arial"/>
                <a:hlinkClick r:id="rId3" action="ppaction://hlinksldjump">
                  <a:extLst>
                    <a:ext uri="{A12FA001-AC4F-418D-AE19-62706E023703}">
                      <ahyp:hlinkClr xmlns:ahyp="http://schemas.microsoft.com/office/drawing/2018/hyperlinkcolor" val="tx"/>
                    </a:ext>
                  </a:extLst>
                </a:hlinkClick>
              </a:rPr>
              <a:t>Net result evolution</a:t>
            </a:r>
            <a:endParaRPr lang="en-US" altLang="en-US" sz="1400" b="1" dirty="0">
              <a:solidFill>
                <a:srgbClr val="002060"/>
              </a:solidFill>
              <a:latin typeface="Calibri" panose="020F0502020204030204" pitchFamily="34" charset="0"/>
              <a:cs typeface="Arial"/>
            </a:endParaRPr>
          </a:p>
          <a:p>
            <a:pPr algn="just">
              <a:spcBef>
                <a:spcPct val="0"/>
              </a:spcBef>
              <a:buFontTx/>
              <a:buChar char="-"/>
            </a:pPr>
            <a:r>
              <a:rPr lang="en-US" altLang="en-US" sz="1400" b="1" dirty="0">
                <a:solidFill>
                  <a:srgbClr val="002060"/>
                </a:solidFill>
                <a:latin typeface="Calibri" panose="020F0502020204030204" pitchFamily="34" charset="0"/>
                <a:cs typeface="Arial"/>
              </a:rPr>
              <a:t>F</a:t>
            </a:r>
            <a:r>
              <a:rPr lang="en-US" altLang="en-US" sz="1400" b="1" dirty="0">
                <a:solidFill>
                  <a:srgbClr val="002060"/>
                </a:solidFill>
                <a:latin typeface="Calibri" panose="020F0502020204030204" pitchFamily="34" charset="0"/>
                <a:cs typeface="Arial"/>
                <a:hlinkClick r:id="rId4" action="ppaction://hlinksldjump">
                  <a:extLst>
                    <a:ext uri="{A12FA001-AC4F-418D-AE19-62706E023703}">
                      <ahyp:hlinkClr xmlns:ahyp="http://schemas.microsoft.com/office/drawing/2018/hyperlinkcolor" val="tx"/>
                    </a:ext>
                  </a:extLst>
                </a:hlinkClick>
              </a:rPr>
              <a:t>inancial position</a:t>
            </a:r>
            <a:endParaRPr lang="en-US" altLang="en-US" sz="1400" b="1" dirty="0">
              <a:solidFill>
                <a:srgbClr val="002060"/>
              </a:solidFill>
              <a:latin typeface="Calibri" panose="020F0502020204030204" pitchFamily="34" charset="0"/>
              <a:cs typeface="Arial"/>
            </a:endParaRPr>
          </a:p>
          <a:p>
            <a:pPr algn="just">
              <a:spcBef>
                <a:spcPct val="0"/>
              </a:spcBef>
              <a:buFontTx/>
              <a:buChar char="-"/>
            </a:pPr>
            <a:r>
              <a:rPr lang="en-US" altLang="en-US" sz="1400" b="1" dirty="0">
                <a:solidFill>
                  <a:srgbClr val="002060"/>
                </a:solidFill>
                <a:latin typeface="Calibri" panose="020F0502020204030204" pitchFamily="34" charset="0"/>
                <a:cs typeface="Arial"/>
                <a:hlinkClick r:id="rId5" action="ppaction://hlinksldjump">
                  <a:extLst>
                    <a:ext uri="{A12FA001-AC4F-418D-AE19-62706E023703}">
                      <ahyp:hlinkClr xmlns:ahyp="http://schemas.microsoft.com/office/drawing/2018/hyperlinkcolor" val="tx"/>
                    </a:ext>
                  </a:extLst>
                </a:hlinkClick>
              </a:rPr>
              <a:t>Income statement</a:t>
            </a:r>
            <a:endParaRPr lang="en-US" altLang="en-US" sz="1400" b="1" dirty="0">
              <a:solidFill>
                <a:srgbClr val="002060"/>
              </a:solidFill>
              <a:latin typeface="Calibri" panose="020F0502020204030204" pitchFamily="34" charset="0"/>
              <a:cs typeface="Arial"/>
            </a:endParaRPr>
          </a:p>
          <a:p>
            <a:pPr algn="just">
              <a:spcBef>
                <a:spcPct val="0"/>
              </a:spcBef>
              <a:buFontTx/>
              <a:buChar char="-"/>
            </a:pPr>
            <a:r>
              <a:rPr lang="en-US" altLang="en-US" sz="1400" b="1" u="sng" dirty="0">
                <a:solidFill>
                  <a:srgbClr val="002060"/>
                </a:solidFill>
                <a:latin typeface="Calibri" panose="020F0502020204030204" pitchFamily="34" charset="0"/>
                <a:cs typeface="Arial"/>
              </a:rPr>
              <a:t>Final vs Preliminary Income Statement </a:t>
            </a:r>
          </a:p>
          <a:p>
            <a:pPr marL="0" indent="0" algn="just">
              <a:spcBef>
                <a:spcPct val="0"/>
              </a:spcBef>
              <a:buNone/>
            </a:pPr>
            <a:endParaRPr lang="en-US" altLang="en-US" sz="1400" b="1" dirty="0">
              <a:solidFill>
                <a:srgbClr val="002060"/>
              </a:solidFill>
              <a:latin typeface="Calibri" panose="020F0502020204030204" pitchFamily="34" charset="0"/>
              <a:cs typeface="Arial"/>
            </a:endParaRPr>
          </a:p>
          <a:p>
            <a:pPr marL="0" indent="0" algn="just">
              <a:spcBef>
                <a:spcPct val="0"/>
              </a:spcBef>
              <a:buNone/>
            </a:pPr>
            <a:endParaRPr lang="en-US" altLang="en-US" sz="1400" b="1" dirty="0">
              <a:solidFill>
                <a:srgbClr val="002060"/>
              </a:solidFill>
              <a:latin typeface="Calibri" panose="020F0502020204030204" pitchFamily="34" charset="0"/>
              <a:cs typeface="Arial"/>
            </a:endParaRPr>
          </a:p>
          <a:p>
            <a:pPr marL="0" indent="0" algn="just">
              <a:spcBef>
                <a:spcPct val="0"/>
              </a:spcBef>
              <a:buNone/>
            </a:pPr>
            <a:r>
              <a:rPr lang="en-US" altLang="en-US" sz="1800" b="1" dirty="0">
                <a:solidFill>
                  <a:srgbClr val="002060"/>
                </a:solidFill>
                <a:latin typeface="Calibri" panose="020F0502020204030204" pitchFamily="34" charset="0"/>
                <a:cs typeface="Arial"/>
              </a:rPr>
              <a:t>      Sales of electricity</a:t>
            </a:r>
          </a:p>
          <a:p>
            <a:pPr marL="0" indent="0" algn="just">
              <a:spcBef>
                <a:spcPct val="0"/>
              </a:spcBef>
              <a:buNone/>
            </a:pPr>
            <a:r>
              <a:rPr lang="en-US" altLang="en-US" sz="1400" b="1" dirty="0">
                <a:solidFill>
                  <a:srgbClr val="002060"/>
                </a:solidFill>
                <a:latin typeface="Calibri" panose="020F0502020204030204" pitchFamily="34" charset="0"/>
                <a:cs typeface="Arial"/>
              </a:rPr>
              <a:t>           - </a:t>
            </a:r>
            <a:r>
              <a:rPr lang="en-US" altLang="en-US" sz="1400" b="1" dirty="0">
                <a:solidFill>
                  <a:srgbClr val="002060"/>
                </a:solidFill>
                <a:latin typeface="Calibri" panose="020F0502020204030204" pitchFamily="34" charset="0"/>
                <a:cs typeface="Arial"/>
                <a:hlinkClick r:id="rId6" action="ppaction://hlinksldjump">
                  <a:extLst>
                    <a:ext uri="{A12FA001-AC4F-418D-AE19-62706E023703}">
                      <ahyp:hlinkClr xmlns:ahyp="http://schemas.microsoft.com/office/drawing/2018/hyperlinkcolor" val="tx"/>
                    </a:ext>
                  </a:extLst>
                </a:hlinkClick>
              </a:rPr>
              <a:t>Sales of electricity evolution</a:t>
            </a:r>
            <a:endParaRPr lang="en-US" altLang="en-US" sz="1400" b="1" dirty="0">
              <a:solidFill>
                <a:srgbClr val="002060"/>
              </a:solidFill>
              <a:latin typeface="Calibri" panose="020F0502020204030204" pitchFamily="34" charset="0"/>
              <a:cs typeface="Arial"/>
            </a:endParaRPr>
          </a:p>
          <a:p>
            <a:pPr marL="0" indent="0" algn="just">
              <a:spcBef>
                <a:spcPct val="0"/>
              </a:spcBef>
              <a:buNone/>
            </a:pPr>
            <a:r>
              <a:rPr lang="en-US" altLang="en-US" sz="1400" b="1" dirty="0">
                <a:solidFill>
                  <a:srgbClr val="002060"/>
                </a:solidFill>
                <a:latin typeface="Calibri" panose="020F0502020204030204" pitchFamily="34" charset="0"/>
                <a:cs typeface="Arial"/>
              </a:rPr>
              <a:t>           - </a:t>
            </a:r>
            <a:r>
              <a:rPr lang="en-US" altLang="en-US" sz="1400" b="1" dirty="0">
                <a:solidFill>
                  <a:srgbClr val="002060"/>
                </a:solidFill>
                <a:latin typeface="Calibri" panose="020F0502020204030204" pitchFamily="34" charset="0"/>
                <a:cs typeface="Arial"/>
                <a:hlinkClick r:id="rId7" action="ppaction://hlinksldjump">
                  <a:extLst>
                    <a:ext uri="{A12FA001-AC4F-418D-AE19-62706E023703}">
                      <ahyp:hlinkClr xmlns:ahyp="http://schemas.microsoft.com/office/drawing/2018/hyperlinkcolor" val="tx"/>
                    </a:ext>
                  </a:extLst>
                </a:hlinkClick>
              </a:rPr>
              <a:t>Sales structure analysis</a:t>
            </a:r>
            <a:endParaRPr lang="en-US" altLang="en-US" sz="1400" b="1" dirty="0">
              <a:solidFill>
                <a:srgbClr val="002060"/>
              </a:solidFill>
              <a:latin typeface="Calibri" panose="020F0502020204030204" pitchFamily="34" charset="0"/>
              <a:cs typeface="Arial"/>
            </a:endParaRPr>
          </a:p>
          <a:p>
            <a:pPr marL="0" indent="0" algn="just">
              <a:spcBef>
                <a:spcPct val="0"/>
              </a:spcBef>
              <a:buNone/>
            </a:pPr>
            <a:endParaRPr lang="en-US" altLang="en-US" sz="1400" b="1" dirty="0">
              <a:solidFill>
                <a:srgbClr val="002060"/>
              </a:solidFill>
              <a:latin typeface="Calibri" panose="020F0502020204030204" pitchFamily="34" charset="0"/>
              <a:cs typeface="Arial"/>
            </a:endParaRPr>
          </a:p>
          <a:p>
            <a:pPr marL="0" indent="0" algn="just">
              <a:spcBef>
                <a:spcPct val="0"/>
              </a:spcBef>
              <a:buNone/>
            </a:pPr>
            <a:r>
              <a:rPr lang="en-US" altLang="en-US" sz="1800" b="1" dirty="0">
                <a:solidFill>
                  <a:srgbClr val="002060"/>
                </a:solidFill>
                <a:latin typeface="Calibri" panose="020F0502020204030204" pitchFamily="34" charset="0"/>
                <a:cs typeface="Arial"/>
              </a:rPr>
              <a:t>         </a:t>
            </a:r>
            <a:r>
              <a:rPr lang="en-US" altLang="en-US" sz="1800" b="1" dirty="0">
                <a:solidFill>
                  <a:srgbClr val="002060"/>
                </a:solidFill>
                <a:latin typeface="Calibri" panose="020F0502020204030204" pitchFamily="34" charset="0"/>
                <a:cs typeface="Arial"/>
                <a:hlinkClick r:id="rId8" action="ppaction://hlinksldjump">
                  <a:extLst>
                    <a:ext uri="{A12FA001-AC4F-418D-AE19-62706E023703}">
                      <ahyp:hlinkClr xmlns:ahyp="http://schemas.microsoft.com/office/drawing/2018/hyperlinkcolor" val="tx"/>
                    </a:ext>
                  </a:extLst>
                </a:hlinkClick>
              </a:rPr>
              <a:t>OPEX</a:t>
            </a:r>
            <a:endParaRPr lang="en-US" altLang="en-US" sz="1800" b="1" dirty="0">
              <a:solidFill>
                <a:srgbClr val="002060"/>
              </a:solidFill>
              <a:latin typeface="Calibri" panose="020F0502020204030204" pitchFamily="34" charset="0"/>
              <a:cs typeface="Arial"/>
            </a:endParaRPr>
          </a:p>
          <a:p>
            <a:pPr marL="0" indent="0" algn="just">
              <a:spcBef>
                <a:spcPct val="0"/>
              </a:spcBef>
              <a:buNone/>
            </a:pPr>
            <a:endParaRPr lang="en-US" altLang="en-US" sz="1400" b="1" dirty="0">
              <a:solidFill>
                <a:srgbClr val="002060"/>
              </a:solidFill>
              <a:latin typeface="Calibri" panose="020F0502020204030204" pitchFamily="34" charset="0"/>
              <a:cs typeface="Arial"/>
            </a:endParaRPr>
          </a:p>
          <a:p>
            <a:pPr marL="0" indent="0" algn="just">
              <a:spcBef>
                <a:spcPct val="0"/>
              </a:spcBef>
              <a:buNone/>
            </a:pPr>
            <a:r>
              <a:rPr lang="en-US" altLang="en-US" sz="1800" b="1" dirty="0">
                <a:solidFill>
                  <a:srgbClr val="002060"/>
                </a:solidFill>
                <a:latin typeface="Calibri" panose="020F0502020204030204" pitchFamily="34" charset="0"/>
                <a:cs typeface="Arial"/>
              </a:rPr>
              <a:t>            </a:t>
            </a:r>
            <a:r>
              <a:rPr lang="en-US" altLang="en-US" sz="1800" b="1" dirty="0">
                <a:solidFill>
                  <a:srgbClr val="002060"/>
                </a:solidFill>
                <a:latin typeface="Calibri" panose="020F0502020204030204" pitchFamily="34" charset="0"/>
                <a:cs typeface="Arial"/>
                <a:hlinkClick r:id="rId9" action="ppaction://hlinksldjump">
                  <a:extLst>
                    <a:ext uri="{A12FA001-AC4F-418D-AE19-62706E023703}">
                      <ahyp:hlinkClr xmlns:ahyp="http://schemas.microsoft.com/office/drawing/2018/hyperlinkcolor" val="tx"/>
                    </a:ext>
                  </a:extLst>
                </a:hlinkClick>
              </a:rPr>
              <a:t>CAPEX</a:t>
            </a:r>
            <a:endParaRPr lang="en-US" altLang="en-US" sz="1800" b="1" dirty="0">
              <a:solidFill>
                <a:srgbClr val="002060"/>
              </a:solidFill>
              <a:latin typeface="Calibri" panose="020F0502020204030204" pitchFamily="34" charset="0"/>
              <a:cs typeface="Arial"/>
            </a:endParaRPr>
          </a:p>
          <a:p>
            <a:pPr marL="0" indent="0" algn="just">
              <a:spcBef>
                <a:spcPct val="0"/>
              </a:spcBef>
              <a:buNone/>
            </a:pPr>
            <a:r>
              <a:rPr lang="en-US" altLang="en-US" sz="1800" b="1" dirty="0">
                <a:solidFill>
                  <a:srgbClr val="002060"/>
                </a:solidFill>
                <a:latin typeface="Calibri" panose="020F0502020204030204" pitchFamily="34" charset="0"/>
                <a:cs typeface="Arial"/>
              </a:rPr>
              <a:t>               - </a:t>
            </a:r>
            <a:r>
              <a:rPr lang="en-US" altLang="en-US" sz="1400" b="1" dirty="0">
                <a:solidFill>
                  <a:srgbClr val="002060"/>
                </a:solidFill>
                <a:latin typeface="Calibri" panose="020F0502020204030204" pitchFamily="34" charset="0"/>
                <a:cs typeface="Arial"/>
                <a:hlinkClick r:id="rId10" action="ppaction://hlinksldjump">
                  <a:extLst>
                    <a:ext uri="{A12FA001-AC4F-418D-AE19-62706E023703}">
                      <ahyp:hlinkClr xmlns:ahyp="http://schemas.microsoft.com/office/drawing/2018/hyperlinkcolor" val="tx"/>
                    </a:ext>
                  </a:extLst>
                </a:hlinkClick>
              </a:rPr>
              <a:t>Main investments </a:t>
            </a:r>
            <a:r>
              <a:rPr lang="en-US" altLang="en-US" sz="1800" b="1" dirty="0">
                <a:solidFill>
                  <a:srgbClr val="002060"/>
                </a:solidFill>
                <a:latin typeface="Calibri" panose="020F0502020204030204" pitchFamily="34" charset="0"/>
                <a:cs typeface="Arial"/>
              </a:rPr>
              <a:t>	</a:t>
            </a:r>
          </a:p>
          <a:p>
            <a:pPr marL="0" indent="0" algn="just">
              <a:spcBef>
                <a:spcPct val="0"/>
              </a:spcBef>
              <a:buNone/>
            </a:pPr>
            <a:endParaRPr lang="en-US" altLang="en-US" sz="1800" b="1" dirty="0">
              <a:solidFill>
                <a:srgbClr val="002060"/>
              </a:solidFill>
              <a:latin typeface="Calibri" panose="020F0502020204030204" pitchFamily="34" charset="0"/>
              <a:cs typeface="Arial"/>
            </a:endParaRPr>
          </a:p>
          <a:p>
            <a:pPr marL="0" indent="0" algn="just">
              <a:spcBef>
                <a:spcPct val="0"/>
              </a:spcBef>
              <a:buNone/>
            </a:pPr>
            <a:r>
              <a:rPr lang="en-US" altLang="en-US" sz="1800" b="1" dirty="0">
                <a:solidFill>
                  <a:srgbClr val="002060"/>
                </a:solidFill>
                <a:latin typeface="Calibri" panose="020F0502020204030204" pitchFamily="34" charset="0"/>
                <a:cs typeface="Arial"/>
              </a:rPr>
              <a:t>               Technical performances</a:t>
            </a:r>
          </a:p>
          <a:p>
            <a:pPr marL="0" indent="0" algn="just">
              <a:spcBef>
                <a:spcPct val="0"/>
              </a:spcBef>
              <a:buNone/>
            </a:pPr>
            <a:r>
              <a:rPr lang="en-US" altLang="en-US" sz="1400" b="1" dirty="0">
                <a:solidFill>
                  <a:srgbClr val="002060"/>
                </a:solidFill>
                <a:latin typeface="Calibri" panose="020F0502020204030204" pitchFamily="34" charset="0"/>
                <a:cs typeface="Arial"/>
              </a:rPr>
              <a:t>                       - </a:t>
            </a:r>
            <a:r>
              <a:rPr lang="en-US" altLang="en-US" sz="1400" b="1" dirty="0">
                <a:solidFill>
                  <a:srgbClr val="002060"/>
                </a:solidFill>
                <a:latin typeface="Calibri" panose="020F0502020204030204" pitchFamily="34" charset="0"/>
                <a:cs typeface="Arial"/>
                <a:hlinkClick r:id="rId11" action="ppaction://hlinksldjump">
                  <a:extLst>
                    <a:ext uri="{A12FA001-AC4F-418D-AE19-62706E023703}">
                      <ahyp:hlinkClr xmlns:ahyp="http://schemas.microsoft.com/office/drawing/2018/hyperlinkcolor" val="tx"/>
                    </a:ext>
                  </a:extLst>
                </a:hlinkClick>
              </a:rPr>
              <a:t>Radioactive emissions</a:t>
            </a:r>
            <a:endParaRPr lang="en-US" altLang="en-US" sz="1400" b="1" dirty="0">
              <a:solidFill>
                <a:srgbClr val="002060"/>
              </a:solidFill>
              <a:latin typeface="Calibri" panose="020F0502020204030204" pitchFamily="34" charset="0"/>
              <a:cs typeface="Arial"/>
            </a:endParaRPr>
          </a:p>
          <a:p>
            <a:pPr marL="0" indent="0" algn="just">
              <a:spcBef>
                <a:spcPct val="0"/>
              </a:spcBef>
              <a:buNone/>
            </a:pPr>
            <a:r>
              <a:rPr lang="en-US" altLang="en-US" sz="1400" b="1" dirty="0">
                <a:solidFill>
                  <a:srgbClr val="002060"/>
                </a:solidFill>
                <a:latin typeface="Calibri" panose="020F0502020204030204" pitchFamily="34" charset="0"/>
                <a:cs typeface="Arial"/>
              </a:rPr>
              <a:t>                       - </a:t>
            </a:r>
            <a:r>
              <a:rPr lang="en-US" altLang="en-US" sz="1400" b="1" dirty="0">
                <a:solidFill>
                  <a:srgbClr val="002060"/>
                </a:solidFill>
                <a:latin typeface="Calibri" panose="020F0502020204030204" pitchFamily="34" charset="0"/>
                <a:cs typeface="Arial"/>
                <a:hlinkClick r:id="rId12" action="ppaction://hlinksldjump">
                  <a:extLst>
                    <a:ext uri="{A12FA001-AC4F-418D-AE19-62706E023703}">
                      <ahyp:hlinkClr xmlns:ahyp="http://schemas.microsoft.com/office/drawing/2018/hyperlinkcolor" val="tx"/>
                    </a:ext>
                  </a:extLst>
                </a:hlinkClick>
              </a:rPr>
              <a:t>Nuclear fuel burn up factor</a:t>
            </a:r>
            <a:endParaRPr lang="en-US" altLang="en-US" sz="1400" b="1" dirty="0">
              <a:solidFill>
                <a:srgbClr val="002060"/>
              </a:solidFill>
              <a:latin typeface="Calibri" panose="020F0502020204030204" pitchFamily="34" charset="0"/>
              <a:cs typeface="Arial"/>
            </a:endParaRPr>
          </a:p>
          <a:p>
            <a:pPr marL="0" indent="0" algn="just">
              <a:spcBef>
                <a:spcPct val="0"/>
              </a:spcBef>
              <a:buNone/>
            </a:pPr>
            <a:r>
              <a:rPr lang="en-US" altLang="en-US" sz="1400" b="1" dirty="0">
                <a:solidFill>
                  <a:srgbClr val="002060"/>
                </a:solidFill>
                <a:latin typeface="Calibri" panose="020F0502020204030204" pitchFamily="34" charset="0"/>
                <a:cs typeface="Arial"/>
              </a:rPr>
              <a:t>                       - </a:t>
            </a:r>
            <a:r>
              <a:rPr lang="en-US" altLang="en-US" sz="1400" b="1" dirty="0">
                <a:solidFill>
                  <a:srgbClr val="002060"/>
                </a:solidFill>
                <a:latin typeface="Calibri" panose="020F0502020204030204" pitchFamily="34" charset="0"/>
                <a:cs typeface="Arial"/>
                <a:hlinkClick r:id="rId13" action="ppaction://hlinksldjump">
                  <a:extLst>
                    <a:ext uri="{A12FA001-AC4F-418D-AE19-62706E023703}">
                      <ahyp:hlinkClr xmlns:ahyp="http://schemas.microsoft.com/office/drawing/2018/hyperlinkcolor" val="tx"/>
                    </a:ext>
                  </a:extLst>
                </a:hlinkClick>
              </a:rPr>
              <a:t>Capacity factor </a:t>
            </a:r>
            <a:endParaRPr lang="en-US" altLang="en-US" sz="1400" b="1" dirty="0">
              <a:solidFill>
                <a:srgbClr val="002060"/>
              </a:solidFill>
              <a:latin typeface="Calibri" panose="020F0502020204030204" pitchFamily="34" charset="0"/>
              <a:cs typeface="Arial"/>
            </a:endParaRPr>
          </a:p>
          <a:p>
            <a:pPr marL="0" indent="0" algn="just">
              <a:spcBef>
                <a:spcPct val="0"/>
              </a:spcBef>
              <a:buNone/>
            </a:pPr>
            <a:endParaRPr lang="en-US" altLang="en-US" sz="1600" dirty="0">
              <a:solidFill>
                <a:srgbClr val="002060"/>
              </a:solidFill>
              <a:latin typeface="Calibri" panose="020F0502020204030204" pitchFamily="34" charset="0"/>
              <a:cs typeface="+mn-cs"/>
            </a:endParaRPr>
          </a:p>
          <a:p>
            <a:pPr algn="just">
              <a:spcBef>
                <a:spcPct val="0"/>
              </a:spcBef>
            </a:pPr>
            <a:endParaRPr lang="en-US" altLang="en-US" sz="1100" dirty="0">
              <a:solidFill>
                <a:srgbClr val="002060"/>
              </a:solidFill>
              <a:latin typeface="Calibri" panose="020F0502020204030204" pitchFamily="34" charset="0"/>
              <a:cs typeface="+mn-cs"/>
            </a:endParaRPr>
          </a:p>
          <a:p>
            <a:pPr marL="0" indent="0" algn="ctr">
              <a:spcBef>
                <a:spcPct val="0"/>
              </a:spcBef>
              <a:buNone/>
            </a:pPr>
            <a:endParaRPr lang="en-GB" altLang="en-US" sz="1100" b="1" dirty="0">
              <a:solidFill>
                <a:srgbClr val="002060"/>
              </a:solidFill>
              <a:latin typeface="Calibri" panose="020F0502020204030204" pitchFamily="34" charset="0"/>
              <a:cs typeface="+mn-cs"/>
            </a:endParaRPr>
          </a:p>
        </p:txBody>
      </p:sp>
      <p:sp>
        <p:nvSpPr>
          <p:cNvPr id="9" name="Title 9">
            <a:extLst>
              <a:ext uri="{FF2B5EF4-FFF2-40B4-BE49-F238E27FC236}">
                <a16:creationId xmlns:a16="http://schemas.microsoft.com/office/drawing/2014/main" id="{A655D99D-D123-473D-96C7-F5D89B997F63}"/>
              </a:ext>
            </a:extLst>
          </p:cNvPr>
          <p:cNvSpPr txBox="1">
            <a:spLocks/>
          </p:cNvSpPr>
          <p:nvPr/>
        </p:nvSpPr>
        <p:spPr bwMode="auto">
          <a:xfrm>
            <a:off x="942218" y="404664"/>
            <a:ext cx="8123659" cy="489942"/>
          </a:xfrm>
          <a:prstGeom prst="roundRect">
            <a:avLst/>
          </a:prstGeom>
          <a:solidFill>
            <a:srgbClr val="B6DBE8"/>
          </a:solidFill>
          <a:ln w="25400" cap="flat" cmpd="sng" algn="ctr">
            <a:noFill/>
            <a:prstDash val="solid"/>
          </a:ln>
          <a:scene3d>
            <a:camera prst="orthographicFront">
              <a:rot lat="0" lon="0" rev="0"/>
            </a:camera>
            <a:lightRig rig="threePt" dir="t"/>
          </a:scene3d>
          <a:sp3d prstMaterial="powder">
            <a:bevelT/>
            <a:bevelB/>
          </a:sp3d>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lvl1pPr algn="ctr" rtl="0" eaLnBrk="0" fontAlgn="base" hangingPunct="0">
              <a:spcBef>
                <a:spcPct val="0"/>
              </a:spcBef>
              <a:spcAft>
                <a:spcPct val="0"/>
              </a:spcAft>
              <a:defRPr sz="44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a:defRPr/>
            </a:pPr>
            <a:r>
              <a:rPr lang="en-US" altLang="en-US" sz="1800" b="1" dirty="0">
                <a:solidFill>
                  <a:srgbClr val="002060"/>
                </a:solidFill>
                <a:latin typeface="Calibri" panose="020F0502020204030204" pitchFamily="34" charset="0"/>
              </a:rPr>
              <a:t>Executive Summary</a:t>
            </a:r>
          </a:p>
        </p:txBody>
      </p:sp>
      <p:pic>
        <p:nvPicPr>
          <p:cNvPr id="15" name="Picture 14">
            <a:extLst>
              <a:ext uri="{FF2B5EF4-FFF2-40B4-BE49-F238E27FC236}">
                <a16:creationId xmlns:a16="http://schemas.microsoft.com/office/drawing/2014/main" id="{80B6B17D-EF92-4F00-80C0-C71F8D229A2B}"/>
              </a:ext>
            </a:extLst>
          </p:cNvPr>
          <p:cNvPicPr>
            <a:picLocks noChangeAspect="1"/>
          </p:cNvPicPr>
          <p:nvPr/>
        </p:nvPicPr>
        <p:blipFill>
          <a:blip r:embed="rId14"/>
          <a:stretch>
            <a:fillRect/>
          </a:stretch>
        </p:blipFill>
        <p:spPr>
          <a:xfrm>
            <a:off x="4636709" y="1473271"/>
            <a:ext cx="4032445" cy="3152605"/>
          </a:xfrm>
          <a:prstGeom prst="rect">
            <a:avLst/>
          </a:prstGeom>
        </p:spPr>
      </p:pic>
      <p:sp>
        <p:nvSpPr>
          <p:cNvPr id="17" name="TextBox 3">
            <a:extLst>
              <a:ext uri="{FF2B5EF4-FFF2-40B4-BE49-F238E27FC236}">
                <a16:creationId xmlns:a16="http://schemas.microsoft.com/office/drawing/2014/main" id="{A0101648-44F0-4288-A8F4-E2F2FE77F41A}"/>
              </a:ext>
            </a:extLst>
          </p:cNvPr>
          <p:cNvSpPr txBox="1">
            <a:spLocks noChangeArrowheads="1"/>
          </p:cNvSpPr>
          <p:nvPr/>
        </p:nvSpPr>
        <p:spPr bwMode="auto">
          <a:xfrm>
            <a:off x="6191428" y="4963719"/>
            <a:ext cx="3384375"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28588" indent="-128588">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indent="0" algn="just">
              <a:spcBef>
                <a:spcPct val="0"/>
              </a:spcBef>
              <a:buNone/>
            </a:pPr>
            <a:r>
              <a:rPr lang="en-US" altLang="en-US" sz="1800" b="1" dirty="0">
                <a:solidFill>
                  <a:srgbClr val="002060"/>
                </a:solidFill>
                <a:latin typeface="Calibri" panose="020F0502020204030204" pitchFamily="34" charset="0"/>
                <a:cs typeface="Arial"/>
                <a:hlinkClick r:id="rId15" action="ppaction://hlinksldjump">
                  <a:extLst>
                    <a:ext uri="{A12FA001-AC4F-418D-AE19-62706E023703}">
                      <ahyp:hlinkClr xmlns:ahyp="http://schemas.microsoft.com/office/drawing/2018/hyperlinkcolor" val="tx"/>
                    </a:ext>
                  </a:extLst>
                </a:hlinkClick>
              </a:rPr>
              <a:t>SNN details</a:t>
            </a:r>
            <a:endParaRPr lang="en-US" altLang="en-US" sz="1800" b="1" dirty="0">
              <a:solidFill>
                <a:srgbClr val="002060"/>
              </a:solidFill>
              <a:latin typeface="Calibri" panose="020F0502020204030204" pitchFamily="34" charset="0"/>
              <a:cs typeface="Arial"/>
            </a:endParaRPr>
          </a:p>
          <a:p>
            <a:pPr marL="0" indent="0" algn="just">
              <a:spcBef>
                <a:spcPct val="0"/>
              </a:spcBef>
              <a:buNone/>
            </a:pPr>
            <a:r>
              <a:rPr lang="en-US" altLang="en-US" sz="1400" b="1" dirty="0">
                <a:solidFill>
                  <a:srgbClr val="002060"/>
                </a:solidFill>
                <a:latin typeface="Calibri" panose="020F0502020204030204" pitchFamily="34" charset="0"/>
                <a:cs typeface="Arial"/>
              </a:rPr>
              <a:t>   - Executive Management</a:t>
            </a:r>
          </a:p>
          <a:p>
            <a:pPr marL="0" indent="0" algn="just">
              <a:spcBef>
                <a:spcPct val="0"/>
              </a:spcBef>
              <a:buNone/>
            </a:pPr>
            <a:r>
              <a:rPr lang="en-US" altLang="en-US" sz="1400" b="1" dirty="0">
                <a:solidFill>
                  <a:srgbClr val="002060"/>
                </a:solidFill>
                <a:latin typeface="Calibri" panose="020F0502020204030204" pitchFamily="34" charset="0"/>
                <a:cs typeface="Arial"/>
              </a:rPr>
              <a:t>   - Investor Relation</a:t>
            </a:r>
          </a:p>
          <a:p>
            <a:pPr marL="0" indent="0" algn="just">
              <a:spcBef>
                <a:spcPct val="0"/>
              </a:spcBef>
              <a:buNone/>
            </a:pPr>
            <a:r>
              <a:rPr lang="en-US" altLang="en-US" sz="1400" b="1" dirty="0">
                <a:solidFill>
                  <a:srgbClr val="002060"/>
                </a:solidFill>
                <a:latin typeface="Calibri" panose="020F0502020204030204" pitchFamily="34" charset="0"/>
                <a:cs typeface="Arial"/>
              </a:rPr>
              <a:t>   - Financial calendar 2023</a:t>
            </a:r>
          </a:p>
          <a:p>
            <a:pPr marL="0" indent="0" algn="just">
              <a:spcBef>
                <a:spcPct val="0"/>
              </a:spcBef>
              <a:buNone/>
            </a:pPr>
            <a:endParaRPr lang="en-US" altLang="en-US" sz="1600" dirty="0">
              <a:solidFill>
                <a:srgbClr val="002060"/>
              </a:solidFill>
              <a:latin typeface="Calibri" panose="020F0502020204030204" pitchFamily="34" charset="0"/>
              <a:cs typeface="+mn-cs"/>
            </a:endParaRPr>
          </a:p>
          <a:p>
            <a:pPr algn="just">
              <a:spcBef>
                <a:spcPct val="0"/>
              </a:spcBef>
            </a:pPr>
            <a:endParaRPr lang="en-US" altLang="en-US" sz="1100" dirty="0">
              <a:solidFill>
                <a:srgbClr val="002060"/>
              </a:solidFill>
              <a:latin typeface="Calibri" panose="020F0502020204030204" pitchFamily="34" charset="0"/>
              <a:cs typeface="+mn-cs"/>
            </a:endParaRPr>
          </a:p>
          <a:p>
            <a:pPr marL="0" indent="0" algn="ctr">
              <a:spcBef>
                <a:spcPct val="0"/>
              </a:spcBef>
              <a:buNone/>
            </a:pPr>
            <a:endParaRPr lang="en-GB" altLang="en-US" sz="1100" b="1" dirty="0">
              <a:solidFill>
                <a:srgbClr val="002060"/>
              </a:solidFill>
              <a:latin typeface="Calibri" panose="020F0502020204030204" pitchFamily="34" charset="0"/>
              <a:cs typeface="+mn-cs"/>
            </a:endParaRPr>
          </a:p>
        </p:txBody>
      </p:sp>
      <p:sp>
        <p:nvSpPr>
          <p:cNvPr id="7" name="Slide Number Placeholder 2">
            <a:extLst>
              <a:ext uri="{FF2B5EF4-FFF2-40B4-BE49-F238E27FC236}">
                <a16:creationId xmlns:a16="http://schemas.microsoft.com/office/drawing/2014/main" id="{BCAA23EF-E98F-46B7-9B52-1BD880D60BC4}"/>
              </a:ext>
            </a:extLst>
          </p:cNvPr>
          <p:cNvSpPr>
            <a:spLocks noGrp="1"/>
          </p:cNvSpPr>
          <p:nvPr>
            <p:ph type="sldNum" sz="quarter" idx="12"/>
          </p:nvPr>
        </p:nvSpPr>
        <p:spPr>
          <a:xfrm>
            <a:off x="6961584" y="6326032"/>
            <a:ext cx="2133600" cy="476250"/>
          </a:xfrm>
        </p:spPr>
        <p:txBody>
          <a:bodyPr/>
          <a:lstStyle/>
          <a:p>
            <a:pPr>
              <a:defRPr/>
            </a:pPr>
            <a:fld id="{525230D4-A128-44F9-91BE-68F47144733C}" type="slidenum">
              <a:rPr lang="en-US" sz="1100" smtClean="0"/>
              <a:pPr>
                <a:defRPr/>
              </a:pPr>
              <a:t>2</a:t>
            </a:fld>
            <a:endParaRPr lang="en-US" sz="1100" dirty="0"/>
          </a:p>
        </p:txBody>
      </p:sp>
    </p:spTree>
    <p:extLst>
      <p:ext uri="{BB962C8B-B14F-4D97-AF65-F5344CB8AC3E}">
        <p14:creationId xmlns:p14="http://schemas.microsoft.com/office/powerpoint/2010/main" val="15342219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043608" y="3611692"/>
            <a:ext cx="7454181" cy="3072399"/>
          </a:xfrm>
        </p:spPr>
        <p:txBody>
          <a:bodyPr/>
          <a:lstStyle/>
          <a:p>
            <a:pPr marL="0" indent="0">
              <a:buNone/>
              <a:defRPr/>
            </a:pPr>
            <a:r>
              <a:rPr lang="en-US" sz="900" dirty="0">
                <a:latin typeface="Calibri" panose="020F0502020204030204" pitchFamily="34" charset="0"/>
                <a:cs typeface="Calibri" panose="020F0502020204030204" pitchFamily="34" charset="0"/>
              </a:rPr>
              <a:t>* The Revenue and Expenditure Budget rectified by GSM no. 10/19.10.2022.</a:t>
            </a:r>
          </a:p>
          <a:p>
            <a:pPr marL="0" indent="0">
              <a:buNone/>
              <a:defRPr/>
            </a:pPr>
            <a:r>
              <a:rPr lang="en-US" sz="900" dirty="0">
                <a:latin typeface="Calibri" panose="020F0502020204030204" pitchFamily="34" charset="0"/>
                <a:cs typeface="Calibri" panose="020F0502020204030204" pitchFamily="34" charset="0"/>
              </a:rPr>
              <a:t>** Including thermal energy.</a:t>
            </a:r>
            <a:endParaRPr lang="en-US" sz="900" b="1" kern="1200" dirty="0">
              <a:latin typeface="Calibri" panose="020F0502020204030204" pitchFamily="34" charset="0"/>
              <a:cs typeface="Calibri" panose="020F0502020204030204" pitchFamily="34" charset="0"/>
            </a:endParaRPr>
          </a:p>
          <a:p>
            <a:pPr marL="0" indent="0">
              <a:buNone/>
              <a:defRPr/>
            </a:pPr>
            <a:endParaRPr lang="en-US" sz="1100" b="1" kern="1200" dirty="0">
              <a:latin typeface="Calibri" panose="020F0502020204030204" pitchFamily="34" charset="0"/>
              <a:cs typeface="Calibri" panose="020F0502020204030204" pitchFamily="34" charset="0"/>
            </a:endParaRPr>
          </a:p>
          <a:p>
            <a:pPr marL="0" indent="0">
              <a:buFontTx/>
              <a:buNone/>
              <a:defRPr/>
            </a:pPr>
            <a:endParaRPr lang="en-US" sz="1100" b="1" kern="1200" dirty="0">
              <a:solidFill>
                <a:srgbClr val="002060"/>
              </a:solidFill>
              <a:highlight>
                <a:srgbClr val="FFFF00"/>
              </a:highlight>
              <a:latin typeface="Calibri" panose="020F0502020204030204" pitchFamily="34" charset="0"/>
              <a:cs typeface="Calibri" panose="020F0502020204030204" pitchFamily="34" charset="0"/>
            </a:endParaRPr>
          </a:p>
          <a:p>
            <a:pPr marL="0" indent="0">
              <a:buFontTx/>
              <a:buNone/>
              <a:defRPr/>
            </a:pPr>
            <a:endParaRPr lang="en-US" sz="1100" b="1" kern="1200" dirty="0">
              <a:solidFill>
                <a:srgbClr val="002060"/>
              </a:solidFill>
              <a:highlight>
                <a:srgbClr val="FFFF00"/>
              </a:highlight>
              <a:latin typeface="Calibri" panose="020F0502020204030204" pitchFamily="34" charset="0"/>
              <a:cs typeface="Calibri" panose="020F0502020204030204" pitchFamily="34" charset="0"/>
            </a:endParaRPr>
          </a:p>
          <a:p>
            <a:pPr marL="0" indent="0">
              <a:buFontTx/>
              <a:buNone/>
              <a:defRPr/>
            </a:pPr>
            <a:r>
              <a:rPr lang="en-US" sz="1200" b="1" kern="1200" dirty="0">
                <a:latin typeface="Calibri" panose="020F0502020204030204" pitchFamily="34" charset="0"/>
                <a:cs typeface="Calibri" panose="020F0502020204030204" pitchFamily="34" charset="0"/>
              </a:rPr>
              <a:t>Net profit</a:t>
            </a:r>
            <a:r>
              <a:rPr lang="en-US" sz="1200" kern="1200" dirty="0">
                <a:latin typeface="Calibri" panose="020F0502020204030204" pitchFamily="34" charset="0"/>
                <a:cs typeface="Calibri" panose="020F0502020204030204" pitchFamily="34" charset="0"/>
              </a:rPr>
              <a:t>: 2,764,423k RON (22.9% above Budget 12M 2022 and 166.8% above 12M 2021)</a:t>
            </a:r>
          </a:p>
          <a:p>
            <a:pPr marL="0" indent="0">
              <a:buFontTx/>
              <a:buNone/>
              <a:defRPr/>
            </a:pPr>
            <a:endParaRPr lang="en-US" sz="1100" b="1" dirty="0">
              <a:solidFill>
                <a:srgbClr val="002060"/>
              </a:solidFill>
              <a:highlight>
                <a:srgbClr val="FFFF00"/>
              </a:highlight>
              <a:latin typeface="Calibri" panose="020F0502020204030204" pitchFamily="34" charset="0"/>
              <a:cs typeface="Calibri" panose="020F0502020204030204" pitchFamily="34" charset="0"/>
            </a:endParaRPr>
          </a:p>
          <a:p>
            <a:pPr marL="0" indent="0">
              <a:buNone/>
              <a:defRPr/>
            </a:pPr>
            <a:endParaRPr lang="en-US" sz="1000" kern="1200" dirty="0">
              <a:highlight>
                <a:srgbClr val="FFFF00"/>
              </a:highlight>
              <a:latin typeface="Calibri" panose="020F0502020204030204" pitchFamily="34" charset="0"/>
              <a:cs typeface="Calibri" panose="020F0502020204030204" pitchFamily="34" charset="0"/>
            </a:endParaRPr>
          </a:p>
          <a:p>
            <a:pPr marL="0" indent="0">
              <a:buNone/>
              <a:defRPr/>
            </a:pPr>
            <a:endParaRPr lang="en-US" sz="1000" kern="1200" dirty="0">
              <a:highlight>
                <a:srgbClr val="FFFF00"/>
              </a:highlight>
              <a:latin typeface="Calibri" panose="020F0502020204030204" pitchFamily="34" charset="0"/>
              <a:cs typeface="Calibri" panose="020F0502020204030204" pitchFamily="34" charset="0"/>
            </a:endParaRPr>
          </a:p>
          <a:p>
            <a:pPr marL="0" indent="0">
              <a:buNone/>
              <a:defRPr/>
            </a:pPr>
            <a:endParaRPr lang="en-US" sz="1000" kern="1200" dirty="0">
              <a:highlight>
                <a:srgbClr val="FFFF00"/>
              </a:highlight>
              <a:latin typeface="Calibri" panose="020F0502020204030204" pitchFamily="34" charset="0"/>
              <a:cs typeface="Calibri" panose="020F0502020204030204" pitchFamily="34" charset="0"/>
            </a:endParaRPr>
          </a:p>
          <a:p>
            <a:pPr marL="0" indent="0">
              <a:buFontTx/>
              <a:buNone/>
              <a:defRPr/>
            </a:pPr>
            <a:endParaRPr lang="en-US" sz="1000" dirty="0">
              <a:latin typeface="Calibri" panose="020F0502020204030204" pitchFamily="34" charset="0"/>
              <a:cs typeface="Calibri" panose="020F0502020204030204" pitchFamily="34" charset="0"/>
            </a:endParaRPr>
          </a:p>
        </p:txBody>
      </p:sp>
      <p:sp>
        <p:nvSpPr>
          <p:cNvPr id="5" name="Title 9"/>
          <p:cNvSpPr txBox="1">
            <a:spLocks/>
          </p:cNvSpPr>
          <p:nvPr/>
        </p:nvSpPr>
        <p:spPr bwMode="auto">
          <a:xfrm>
            <a:off x="1189521" y="404663"/>
            <a:ext cx="7560840" cy="427033"/>
          </a:xfrm>
          <a:prstGeom prst="roundRect">
            <a:avLst/>
          </a:prstGeom>
          <a:solidFill>
            <a:srgbClr val="B6DBE8"/>
          </a:solidFill>
          <a:ln w="25400" cap="flat" cmpd="sng" algn="ctr">
            <a:noFill/>
            <a:prstDash val="solid"/>
          </a:ln>
          <a:scene3d>
            <a:camera prst="orthographicFront">
              <a:rot lat="0" lon="0" rev="0"/>
            </a:camera>
            <a:lightRig rig="threePt" dir="t"/>
          </a:scene3d>
          <a:sp3d prstMaterial="powder">
            <a:bevelT/>
            <a:bevelB/>
          </a:sp3d>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lvl1pPr algn="ctr" rtl="0" eaLnBrk="0" fontAlgn="base" hangingPunct="0">
              <a:spcBef>
                <a:spcPct val="0"/>
              </a:spcBef>
              <a:spcAft>
                <a:spcPct val="0"/>
              </a:spcAft>
              <a:defRPr sz="44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a:defRPr/>
            </a:pPr>
            <a:r>
              <a:rPr lang="en-US" altLang="en-US" sz="1800" b="1" dirty="0">
                <a:solidFill>
                  <a:srgbClr val="002060"/>
                </a:solidFill>
                <a:latin typeface="Calibri" panose="020F0502020204030204" pitchFamily="34" charset="0"/>
              </a:rPr>
              <a:t>12M 2022 Financial results highlights</a:t>
            </a:r>
            <a:endParaRPr lang="en-US" sz="1800" b="1" dirty="0">
              <a:solidFill>
                <a:srgbClr val="002060"/>
              </a:solidFill>
              <a:latin typeface="Calibri" panose="020F0502020204030204"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1109726913"/>
              </p:ext>
            </p:extLst>
          </p:nvPr>
        </p:nvGraphicFramePr>
        <p:xfrm>
          <a:off x="1076239" y="1133001"/>
          <a:ext cx="7856143" cy="2378074"/>
        </p:xfrm>
        <a:graphic>
          <a:graphicData uri="http://schemas.openxmlformats.org/drawingml/2006/table">
            <a:tbl>
              <a:tblPr/>
              <a:tblGrid>
                <a:gridCol w="1914393">
                  <a:extLst>
                    <a:ext uri="{9D8B030D-6E8A-4147-A177-3AD203B41FA5}">
                      <a16:colId xmlns:a16="http://schemas.microsoft.com/office/drawing/2014/main" val="4026475524"/>
                    </a:ext>
                  </a:extLst>
                </a:gridCol>
                <a:gridCol w="701690">
                  <a:extLst>
                    <a:ext uri="{9D8B030D-6E8A-4147-A177-3AD203B41FA5}">
                      <a16:colId xmlns:a16="http://schemas.microsoft.com/office/drawing/2014/main" val="2782809766"/>
                    </a:ext>
                  </a:extLst>
                </a:gridCol>
                <a:gridCol w="701690">
                  <a:extLst>
                    <a:ext uri="{9D8B030D-6E8A-4147-A177-3AD203B41FA5}">
                      <a16:colId xmlns:a16="http://schemas.microsoft.com/office/drawing/2014/main" val="2225193652"/>
                    </a:ext>
                  </a:extLst>
                </a:gridCol>
                <a:gridCol w="701690">
                  <a:extLst>
                    <a:ext uri="{9D8B030D-6E8A-4147-A177-3AD203B41FA5}">
                      <a16:colId xmlns:a16="http://schemas.microsoft.com/office/drawing/2014/main" val="1016624275"/>
                    </a:ext>
                  </a:extLst>
                </a:gridCol>
                <a:gridCol w="596320">
                  <a:extLst>
                    <a:ext uri="{9D8B030D-6E8A-4147-A177-3AD203B41FA5}">
                      <a16:colId xmlns:a16="http://schemas.microsoft.com/office/drawing/2014/main" val="2479325819"/>
                    </a:ext>
                  </a:extLst>
                </a:gridCol>
                <a:gridCol w="720080">
                  <a:extLst>
                    <a:ext uri="{9D8B030D-6E8A-4147-A177-3AD203B41FA5}">
                      <a16:colId xmlns:a16="http://schemas.microsoft.com/office/drawing/2014/main" val="4030142237"/>
                    </a:ext>
                  </a:extLst>
                </a:gridCol>
                <a:gridCol w="648072">
                  <a:extLst>
                    <a:ext uri="{9D8B030D-6E8A-4147-A177-3AD203B41FA5}">
                      <a16:colId xmlns:a16="http://schemas.microsoft.com/office/drawing/2014/main" val="2099687095"/>
                    </a:ext>
                  </a:extLst>
                </a:gridCol>
                <a:gridCol w="576064">
                  <a:extLst>
                    <a:ext uri="{9D8B030D-6E8A-4147-A177-3AD203B41FA5}">
                      <a16:colId xmlns:a16="http://schemas.microsoft.com/office/drawing/2014/main" val="3705943914"/>
                    </a:ext>
                  </a:extLst>
                </a:gridCol>
                <a:gridCol w="648072">
                  <a:extLst>
                    <a:ext uri="{9D8B030D-6E8A-4147-A177-3AD203B41FA5}">
                      <a16:colId xmlns:a16="http://schemas.microsoft.com/office/drawing/2014/main" val="514982877"/>
                    </a:ext>
                  </a:extLst>
                </a:gridCol>
                <a:gridCol w="648072">
                  <a:extLst>
                    <a:ext uri="{9D8B030D-6E8A-4147-A177-3AD203B41FA5}">
                      <a16:colId xmlns:a16="http://schemas.microsoft.com/office/drawing/2014/main" val="3016691295"/>
                    </a:ext>
                  </a:extLst>
                </a:gridCol>
              </a:tblGrid>
              <a:tr h="109830">
                <a:tc rowSpan="3">
                  <a:txBody>
                    <a:bodyPr/>
                    <a:lstStyle/>
                    <a:p>
                      <a:pPr algn="ctr" rtl="0" fontAlgn="ctr"/>
                      <a:r>
                        <a:rPr lang="en-US" sz="950" b="1" i="0" u="none" strike="noStrike" dirty="0">
                          <a:solidFill>
                            <a:srgbClr val="FFFFFF"/>
                          </a:solidFill>
                          <a:effectLst/>
                          <a:latin typeface="Calibri" panose="020F0502020204030204" pitchFamily="34" charset="0"/>
                        </a:rPr>
                        <a:t>Indicator</a:t>
                      </a:r>
                    </a:p>
                  </a:txBody>
                  <a:tcPr marL="0" marR="0" marT="0" marB="0" anchor="ctr">
                    <a:lnL>
                      <a:noFill/>
                    </a:lnL>
                    <a:lnR>
                      <a:noFill/>
                    </a:lnR>
                    <a:lnT>
                      <a:noFill/>
                    </a:lnT>
                    <a:lnB>
                      <a:noFill/>
                    </a:lnB>
                    <a:solidFill>
                      <a:srgbClr val="244062"/>
                    </a:solidFill>
                  </a:tcPr>
                </a:tc>
                <a:tc rowSpan="3">
                  <a:txBody>
                    <a:bodyPr/>
                    <a:lstStyle/>
                    <a:p>
                      <a:pPr algn="ctr" rtl="0" fontAlgn="ctr"/>
                      <a:r>
                        <a:rPr lang="en-US" sz="950" b="1" i="0" u="none" strike="noStrike">
                          <a:solidFill>
                            <a:srgbClr val="FFFFFF"/>
                          </a:solidFill>
                          <a:effectLst/>
                          <a:latin typeface="Calibri" panose="020F0502020204030204" pitchFamily="34" charset="0"/>
                        </a:rPr>
                        <a:t>Unit</a:t>
                      </a:r>
                    </a:p>
                  </a:txBody>
                  <a:tcPr marL="0" marR="0" marT="0" marB="0" anchor="ctr">
                    <a:lnL>
                      <a:noFill/>
                    </a:lnL>
                    <a:lnR>
                      <a:noFill/>
                    </a:lnR>
                    <a:lnT>
                      <a:noFill/>
                    </a:lnT>
                    <a:lnB>
                      <a:noFill/>
                    </a:lnB>
                    <a:solidFill>
                      <a:srgbClr val="244062"/>
                    </a:solidFill>
                  </a:tcPr>
                </a:tc>
                <a:tc rowSpan="2">
                  <a:txBody>
                    <a:bodyPr/>
                    <a:lstStyle/>
                    <a:p>
                      <a:pPr algn="ctr" rtl="0" fontAlgn="ctr"/>
                      <a:r>
                        <a:rPr lang="en-US" sz="900" b="1" i="0" u="none" strike="noStrike">
                          <a:solidFill>
                            <a:srgbClr val="FFFFFF"/>
                          </a:solidFill>
                          <a:effectLst/>
                          <a:latin typeface="Calibri" panose="020F0502020204030204" pitchFamily="34" charset="0"/>
                        </a:rPr>
                        <a:t>12M 2022 (audited)</a:t>
                      </a:r>
                    </a:p>
                  </a:txBody>
                  <a:tcPr marL="0" marR="0" marT="0" marB="0" anchor="ctr">
                    <a:lnL>
                      <a:noFill/>
                    </a:lnL>
                    <a:lnR>
                      <a:noFill/>
                    </a:lnR>
                    <a:lnT>
                      <a:noFill/>
                    </a:lnT>
                    <a:lnB>
                      <a:noFill/>
                    </a:lnB>
                    <a:solidFill>
                      <a:srgbClr val="244062"/>
                    </a:solidFill>
                  </a:tcPr>
                </a:tc>
                <a:tc rowSpan="2">
                  <a:txBody>
                    <a:bodyPr/>
                    <a:lstStyle/>
                    <a:p>
                      <a:pPr algn="ctr" rtl="0" fontAlgn="ctr"/>
                      <a:r>
                        <a:rPr lang="en-US" sz="900" b="1" i="0" u="none" strike="noStrike">
                          <a:solidFill>
                            <a:srgbClr val="FFFFFF"/>
                          </a:solidFill>
                          <a:effectLst/>
                          <a:latin typeface="Calibri" panose="020F0502020204030204" pitchFamily="34" charset="0"/>
                        </a:rPr>
                        <a:t> 12M 2021 (audited) </a:t>
                      </a:r>
                    </a:p>
                  </a:txBody>
                  <a:tcPr marL="0" marR="0" marT="0" marB="0" anchor="ctr">
                    <a:lnL>
                      <a:noFill/>
                    </a:lnL>
                    <a:lnR>
                      <a:noFill/>
                    </a:lnR>
                    <a:lnT>
                      <a:noFill/>
                    </a:lnT>
                    <a:lnB>
                      <a:noFill/>
                    </a:lnB>
                    <a:solidFill>
                      <a:srgbClr val="244062"/>
                    </a:solidFill>
                  </a:tcPr>
                </a:tc>
                <a:tc>
                  <a:txBody>
                    <a:bodyPr/>
                    <a:lstStyle/>
                    <a:p>
                      <a:pPr algn="ctr" rtl="0" fontAlgn="ctr"/>
                      <a:r>
                        <a:rPr lang="en-US" sz="900" b="1" i="0" u="none" strike="noStrike">
                          <a:solidFill>
                            <a:srgbClr val="FFFFFF"/>
                          </a:solidFill>
                          <a:effectLst/>
                          <a:latin typeface="Calibri" panose="020F0502020204030204" pitchFamily="34" charset="0"/>
                        </a:rPr>
                        <a:t> Variation</a:t>
                      </a:r>
                    </a:p>
                  </a:txBody>
                  <a:tcPr marL="0" marR="0" marT="0" marB="0" anchor="ctr">
                    <a:lnL>
                      <a:noFill/>
                    </a:lnL>
                    <a:lnR>
                      <a:noFill/>
                    </a:lnR>
                    <a:lnT>
                      <a:noFill/>
                    </a:lnT>
                    <a:lnB>
                      <a:noFill/>
                    </a:lnB>
                    <a:solidFill>
                      <a:srgbClr val="244062"/>
                    </a:solidFill>
                  </a:tcPr>
                </a:tc>
                <a:tc rowSpan="2">
                  <a:txBody>
                    <a:bodyPr/>
                    <a:lstStyle/>
                    <a:p>
                      <a:pPr algn="ctr" rtl="0" fontAlgn="ctr"/>
                      <a:r>
                        <a:rPr lang="en-US" sz="900" b="1" i="0" u="none" strike="noStrike">
                          <a:solidFill>
                            <a:srgbClr val="FFFFFF"/>
                          </a:solidFill>
                          <a:effectLst/>
                          <a:latin typeface="Calibri" panose="020F0502020204030204" pitchFamily="34" charset="0"/>
                        </a:rPr>
                        <a:t>Q4 2022 (unaudited)</a:t>
                      </a:r>
                    </a:p>
                  </a:txBody>
                  <a:tcPr marL="0" marR="0" marT="0" marB="0" anchor="ctr">
                    <a:lnL>
                      <a:noFill/>
                    </a:lnL>
                    <a:lnR>
                      <a:noFill/>
                    </a:lnR>
                    <a:lnT>
                      <a:noFill/>
                    </a:lnT>
                    <a:lnB>
                      <a:noFill/>
                    </a:lnB>
                    <a:solidFill>
                      <a:srgbClr val="244062"/>
                    </a:solidFill>
                  </a:tcPr>
                </a:tc>
                <a:tc rowSpan="2">
                  <a:txBody>
                    <a:bodyPr/>
                    <a:lstStyle/>
                    <a:p>
                      <a:pPr algn="ctr" rtl="0" fontAlgn="ctr"/>
                      <a:r>
                        <a:rPr lang="en-US" sz="900" b="1" i="0" u="none" strike="noStrike">
                          <a:solidFill>
                            <a:srgbClr val="FFFFFF"/>
                          </a:solidFill>
                          <a:effectLst/>
                          <a:latin typeface="Calibri" panose="020F0502020204030204" pitchFamily="34" charset="0"/>
                        </a:rPr>
                        <a:t>Q4 2021 (unaudited)</a:t>
                      </a:r>
                    </a:p>
                  </a:txBody>
                  <a:tcPr marL="0" marR="0" marT="0" marB="0" anchor="ctr">
                    <a:lnL>
                      <a:noFill/>
                    </a:lnL>
                    <a:lnR>
                      <a:noFill/>
                    </a:lnR>
                    <a:lnT>
                      <a:noFill/>
                    </a:lnT>
                    <a:lnB>
                      <a:noFill/>
                    </a:lnB>
                    <a:solidFill>
                      <a:srgbClr val="244062"/>
                    </a:solidFill>
                  </a:tcPr>
                </a:tc>
                <a:tc>
                  <a:txBody>
                    <a:bodyPr/>
                    <a:lstStyle/>
                    <a:p>
                      <a:pPr algn="ctr" rtl="0" fontAlgn="ctr"/>
                      <a:r>
                        <a:rPr lang="en-US" sz="900" b="1" i="0" u="none" strike="noStrike">
                          <a:solidFill>
                            <a:srgbClr val="FFFFFF"/>
                          </a:solidFill>
                          <a:effectLst/>
                          <a:latin typeface="Calibri" panose="020F0502020204030204" pitchFamily="34" charset="0"/>
                        </a:rPr>
                        <a:t> Variation</a:t>
                      </a:r>
                    </a:p>
                  </a:txBody>
                  <a:tcPr marL="0" marR="0" marT="0" marB="0" anchor="ctr">
                    <a:lnL>
                      <a:noFill/>
                    </a:lnL>
                    <a:lnR>
                      <a:noFill/>
                    </a:lnR>
                    <a:lnT>
                      <a:noFill/>
                    </a:lnT>
                    <a:lnB>
                      <a:noFill/>
                    </a:lnB>
                    <a:solidFill>
                      <a:srgbClr val="244062"/>
                    </a:solidFill>
                  </a:tcPr>
                </a:tc>
                <a:tc>
                  <a:txBody>
                    <a:bodyPr/>
                    <a:lstStyle/>
                    <a:p>
                      <a:pPr algn="ctr" rtl="0" fontAlgn="ctr"/>
                      <a:r>
                        <a:rPr lang="en-US" sz="900" b="1" i="0" u="none" strike="noStrike">
                          <a:solidFill>
                            <a:srgbClr val="FFFFFF"/>
                          </a:solidFill>
                          <a:effectLst/>
                          <a:latin typeface="Calibri" panose="020F0502020204030204" pitchFamily="34" charset="0"/>
                        </a:rPr>
                        <a:t>Rectified  Budget</a:t>
                      </a:r>
                    </a:p>
                  </a:txBody>
                  <a:tcPr marL="0" marR="0" marT="0" marB="0" anchor="ctr">
                    <a:lnL>
                      <a:noFill/>
                    </a:lnL>
                    <a:lnR>
                      <a:noFill/>
                    </a:lnR>
                    <a:lnT>
                      <a:noFill/>
                    </a:lnT>
                    <a:lnB>
                      <a:noFill/>
                    </a:lnB>
                    <a:solidFill>
                      <a:srgbClr val="244062"/>
                    </a:solidFill>
                  </a:tcPr>
                </a:tc>
                <a:tc>
                  <a:txBody>
                    <a:bodyPr/>
                    <a:lstStyle/>
                    <a:p>
                      <a:pPr algn="ctr" rtl="0" fontAlgn="ctr"/>
                      <a:r>
                        <a:rPr lang="en-US" sz="900" b="1" i="0" u="none" strike="noStrike">
                          <a:solidFill>
                            <a:srgbClr val="FFFFFF"/>
                          </a:solidFill>
                          <a:effectLst/>
                          <a:latin typeface="Calibri" panose="020F0502020204030204" pitchFamily="34" charset="0"/>
                        </a:rPr>
                        <a:t> Variation</a:t>
                      </a:r>
                    </a:p>
                  </a:txBody>
                  <a:tcPr marL="0" marR="0" marT="0" marB="0" anchor="ctr">
                    <a:lnL>
                      <a:noFill/>
                    </a:lnL>
                    <a:lnR>
                      <a:noFill/>
                    </a:lnR>
                    <a:lnT>
                      <a:noFill/>
                    </a:lnT>
                    <a:lnB>
                      <a:noFill/>
                    </a:lnB>
                    <a:solidFill>
                      <a:srgbClr val="244062"/>
                    </a:solidFill>
                  </a:tcPr>
                </a:tc>
                <a:extLst>
                  <a:ext uri="{0D108BD9-81ED-4DB2-BD59-A6C34878D82A}">
                    <a16:rowId xmlns:a16="http://schemas.microsoft.com/office/drawing/2014/main" val="1950923105"/>
                  </a:ext>
                </a:extLst>
              </a:tr>
              <a:tr h="10983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rtl="0" fontAlgn="ctr"/>
                      <a:r>
                        <a:rPr lang="en-US" sz="900" b="1" i="0" u="none" strike="noStrike">
                          <a:solidFill>
                            <a:srgbClr val="FFFFFF"/>
                          </a:solidFill>
                          <a:effectLst/>
                          <a:latin typeface="Calibri" panose="020F0502020204030204" pitchFamily="34" charset="0"/>
                        </a:rPr>
                        <a:t>(%) </a:t>
                      </a:r>
                    </a:p>
                  </a:txBody>
                  <a:tcPr marL="0" marR="0" marT="0" marB="0" anchor="ctr">
                    <a:lnL>
                      <a:noFill/>
                    </a:lnL>
                    <a:lnR>
                      <a:noFill/>
                    </a:lnR>
                    <a:lnT>
                      <a:noFill/>
                    </a:lnT>
                    <a:lnB>
                      <a:noFill/>
                    </a:lnB>
                    <a:solidFill>
                      <a:srgbClr val="244062"/>
                    </a:solidFill>
                  </a:tcPr>
                </a:tc>
                <a:tc vMerge="1">
                  <a:txBody>
                    <a:bodyPr/>
                    <a:lstStyle/>
                    <a:p>
                      <a:endParaRPr lang="en-US"/>
                    </a:p>
                  </a:txBody>
                  <a:tcPr/>
                </a:tc>
                <a:tc vMerge="1">
                  <a:txBody>
                    <a:bodyPr/>
                    <a:lstStyle/>
                    <a:p>
                      <a:endParaRPr lang="en-US"/>
                    </a:p>
                  </a:txBody>
                  <a:tcPr/>
                </a:tc>
                <a:tc>
                  <a:txBody>
                    <a:bodyPr/>
                    <a:lstStyle/>
                    <a:p>
                      <a:pPr algn="ctr" rtl="0" fontAlgn="ctr"/>
                      <a:r>
                        <a:rPr lang="en-US" sz="900" b="1" i="0" u="none" strike="noStrike">
                          <a:solidFill>
                            <a:srgbClr val="FFFFFF"/>
                          </a:solidFill>
                          <a:effectLst/>
                          <a:latin typeface="Calibri" panose="020F0502020204030204" pitchFamily="34" charset="0"/>
                        </a:rPr>
                        <a:t>(%) </a:t>
                      </a:r>
                    </a:p>
                  </a:txBody>
                  <a:tcPr marL="0" marR="0" marT="0" marB="0" anchor="ctr">
                    <a:lnL>
                      <a:noFill/>
                    </a:lnL>
                    <a:lnR>
                      <a:noFill/>
                    </a:lnR>
                    <a:lnT>
                      <a:noFill/>
                    </a:lnT>
                    <a:lnB>
                      <a:noFill/>
                    </a:lnB>
                    <a:solidFill>
                      <a:srgbClr val="244062"/>
                    </a:solidFill>
                  </a:tcPr>
                </a:tc>
                <a:tc>
                  <a:txBody>
                    <a:bodyPr/>
                    <a:lstStyle/>
                    <a:p>
                      <a:pPr algn="ctr" rtl="0" fontAlgn="ctr"/>
                      <a:r>
                        <a:rPr lang="en-US" sz="900" b="1" i="0" u="none" strike="noStrike">
                          <a:solidFill>
                            <a:srgbClr val="FFFFFF"/>
                          </a:solidFill>
                          <a:effectLst/>
                          <a:latin typeface="Calibri" panose="020F0502020204030204" pitchFamily="34" charset="0"/>
                        </a:rPr>
                        <a:t>12M 2022* </a:t>
                      </a:r>
                    </a:p>
                  </a:txBody>
                  <a:tcPr marL="0" marR="0" marT="0" marB="0" anchor="ctr">
                    <a:lnL>
                      <a:noFill/>
                    </a:lnL>
                    <a:lnR>
                      <a:noFill/>
                    </a:lnR>
                    <a:lnT>
                      <a:noFill/>
                    </a:lnT>
                    <a:lnB>
                      <a:noFill/>
                    </a:lnB>
                    <a:solidFill>
                      <a:srgbClr val="244062"/>
                    </a:solidFill>
                  </a:tcPr>
                </a:tc>
                <a:tc>
                  <a:txBody>
                    <a:bodyPr/>
                    <a:lstStyle/>
                    <a:p>
                      <a:pPr algn="ctr" rtl="0" fontAlgn="ctr"/>
                      <a:r>
                        <a:rPr lang="en-US" sz="900" b="1" i="0" u="none" strike="noStrike">
                          <a:solidFill>
                            <a:srgbClr val="FFFFFF"/>
                          </a:solidFill>
                          <a:effectLst/>
                          <a:latin typeface="Calibri" panose="020F0502020204030204" pitchFamily="34" charset="0"/>
                        </a:rPr>
                        <a:t>(%) </a:t>
                      </a:r>
                    </a:p>
                  </a:txBody>
                  <a:tcPr marL="0" marR="0" marT="0" marB="0" anchor="ctr">
                    <a:lnL>
                      <a:noFill/>
                    </a:lnL>
                    <a:lnR>
                      <a:noFill/>
                    </a:lnR>
                    <a:lnT>
                      <a:noFill/>
                    </a:lnT>
                    <a:lnB>
                      <a:noFill/>
                    </a:lnB>
                    <a:solidFill>
                      <a:srgbClr val="244062"/>
                    </a:solidFill>
                  </a:tcPr>
                </a:tc>
                <a:extLst>
                  <a:ext uri="{0D108BD9-81ED-4DB2-BD59-A6C34878D82A}">
                    <a16:rowId xmlns:a16="http://schemas.microsoft.com/office/drawing/2014/main" val="1102692975"/>
                  </a:ext>
                </a:extLst>
              </a:tr>
              <a:tr h="109830">
                <a:tc vMerge="1">
                  <a:txBody>
                    <a:bodyPr/>
                    <a:lstStyle/>
                    <a:p>
                      <a:endParaRPr lang="en-US"/>
                    </a:p>
                  </a:txBody>
                  <a:tcPr/>
                </a:tc>
                <a:tc vMerge="1">
                  <a:txBody>
                    <a:bodyPr/>
                    <a:lstStyle/>
                    <a:p>
                      <a:endParaRPr lang="en-US"/>
                    </a:p>
                  </a:txBody>
                  <a:tcPr/>
                </a:tc>
                <a:tc>
                  <a:txBody>
                    <a:bodyPr/>
                    <a:lstStyle/>
                    <a:p>
                      <a:pPr algn="ctr" rtl="0" fontAlgn="ctr"/>
                      <a:r>
                        <a:rPr lang="en-US" sz="900" b="1" i="0" u="none" strike="noStrike">
                          <a:solidFill>
                            <a:srgbClr val="FFFFFF"/>
                          </a:solidFill>
                          <a:effectLst/>
                          <a:latin typeface="Calibri" panose="020F0502020204030204" pitchFamily="34" charset="0"/>
                        </a:rPr>
                        <a:t>1</a:t>
                      </a:r>
                    </a:p>
                  </a:txBody>
                  <a:tcPr marL="0" marR="0" marT="0" marB="0" anchor="ctr">
                    <a:lnL>
                      <a:noFill/>
                    </a:lnL>
                    <a:lnR>
                      <a:noFill/>
                    </a:lnR>
                    <a:lnT>
                      <a:noFill/>
                    </a:lnT>
                    <a:lnB>
                      <a:noFill/>
                    </a:lnB>
                    <a:solidFill>
                      <a:srgbClr val="244062"/>
                    </a:solidFill>
                  </a:tcPr>
                </a:tc>
                <a:tc>
                  <a:txBody>
                    <a:bodyPr/>
                    <a:lstStyle/>
                    <a:p>
                      <a:pPr algn="ctr" rtl="0" fontAlgn="ctr"/>
                      <a:r>
                        <a:rPr lang="en-US" sz="900" b="1" i="0" u="none" strike="noStrike">
                          <a:solidFill>
                            <a:srgbClr val="FFFFFF"/>
                          </a:solidFill>
                          <a:effectLst/>
                          <a:latin typeface="Calibri" panose="020F0502020204030204" pitchFamily="34" charset="0"/>
                        </a:rPr>
                        <a:t>2</a:t>
                      </a:r>
                    </a:p>
                  </a:txBody>
                  <a:tcPr marL="0" marR="0" marT="0" marB="0" anchor="ctr">
                    <a:lnL>
                      <a:noFill/>
                    </a:lnL>
                    <a:lnR>
                      <a:noFill/>
                    </a:lnR>
                    <a:lnT>
                      <a:noFill/>
                    </a:lnT>
                    <a:lnB>
                      <a:noFill/>
                    </a:lnB>
                    <a:solidFill>
                      <a:srgbClr val="244062"/>
                    </a:solidFill>
                  </a:tcPr>
                </a:tc>
                <a:tc>
                  <a:txBody>
                    <a:bodyPr/>
                    <a:lstStyle/>
                    <a:p>
                      <a:pPr algn="ctr" rtl="0" fontAlgn="ctr"/>
                      <a:r>
                        <a:rPr lang="en-US" sz="900" b="1" i="0" u="none" strike="noStrike">
                          <a:solidFill>
                            <a:srgbClr val="FFFFFF"/>
                          </a:solidFill>
                          <a:effectLst/>
                          <a:latin typeface="Calibri" panose="020F0502020204030204" pitchFamily="34" charset="0"/>
                        </a:rPr>
                        <a:t>3 = (1-2)/2</a:t>
                      </a:r>
                    </a:p>
                  </a:txBody>
                  <a:tcPr marL="0" marR="0" marT="0" marB="0" anchor="ctr">
                    <a:lnL>
                      <a:noFill/>
                    </a:lnL>
                    <a:lnR>
                      <a:noFill/>
                    </a:lnR>
                    <a:lnT>
                      <a:noFill/>
                    </a:lnT>
                    <a:lnB>
                      <a:noFill/>
                    </a:lnB>
                    <a:solidFill>
                      <a:srgbClr val="244062"/>
                    </a:solidFill>
                  </a:tcPr>
                </a:tc>
                <a:tc>
                  <a:txBody>
                    <a:bodyPr/>
                    <a:lstStyle/>
                    <a:p>
                      <a:pPr algn="ctr" rtl="0" fontAlgn="ctr"/>
                      <a:r>
                        <a:rPr lang="en-US" sz="900" b="1" i="0" u="none" strike="noStrike">
                          <a:solidFill>
                            <a:srgbClr val="FFFFFF"/>
                          </a:solidFill>
                          <a:effectLst/>
                          <a:latin typeface="Calibri" panose="020F0502020204030204" pitchFamily="34" charset="0"/>
                        </a:rPr>
                        <a:t>4</a:t>
                      </a:r>
                    </a:p>
                  </a:txBody>
                  <a:tcPr marL="0" marR="0" marT="0" marB="0" anchor="ctr">
                    <a:lnL>
                      <a:noFill/>
                    </a:lnL>
                    <a:lnR>
                      <a:noFill/>
                    </a:lnR>
                    <a:lnT>
                      <a:noFill/>
                    </a:lnT>
                    <a:lnB>
                      <a:noFill/>
                    </a:lnB>
                    <a:solidFill>
                      <a:srgbClr val="244062"/>
                    </a:solidFill>
                  </a:tcPr>
                </a:tc>
                <a:tc>
                  <a:txBody>
                    <a:bodyPr/>
                    <a:lstStyle/>
                    <a:p>
                      <a:pPr algn="ctr" rtl="0" fontAlgn="ctr"/>
                      <a:r>
                        <a:rPr lang="en-US" sz="900" b="1" i="0" u="none" strike="noStrike">
                          <a:solidFill>
                            <a:srgbClr val="FFFFFF"/>
                          </a:solidFill>
                          <a:effectLst/>
                          <a:latin typeface="Calibri" panose="020F0502020204030204" pitchFamily="34" charset="0"/>
                        </a:rPr>
                        <a:t>5</a:t>
                      </a:r>
                    </a:p>
                  </a:txBody>
                  <a:tcPr marL="0" marR="0" marT="0" marB="0" anchor="ctr">
                    <a:lnL>
                      <a:noFill/>
                    </a:lnL>
                    <a:lnR>
                      <a:noFill/>
                    </a:lnR>
                    <a:lnT>
                      <a:noFill/>
                    </a:lnT>
                    <a:lnB>
                      <a:noFill/>
                    </a:lnB>
                    <a:solidFill>
                      <a:srgbClr val="244062"/>
                    </a:solidFill>
                  </a:tcPr>
                </a:tc>
                <a:tc>
                  <a:txBody>
                    <a:bodyPr/>
                    <a:lstStyle/>
                    <a:p>
                      <a:pPr algn="ctr" rtl="0" fontAlgn="ctr"/>
                      <a:r>
                        <a:rPr lang="en-US" sz="900" b="1" i="0" u="none" strike="noStrike">
                          <a:solidFill>
                            <a:srgbClr val="FFFFFF"/>
                          </a:solidFill>
                          <a:effectLst/>
                          <a:latin typeface="Calibri" panose="020F0502020204030204" pitchFamily="34" charset="0"/>
                        </a:rPr>
                        <a:t>6 = (4-5)/5</a:t>
                      </a:r>
                    </a:p>
                  </a:txBody>
                  <a:tcPr marL="0" marR="0" marT="0" marB="0" anchor="ctr">
                    <a:lnL>
                      <a:noFill/>
                    </a:lnL>
                    <a:lnR>
                      <a:noFill/>
                    </a:lnR>
                    <a:lnT>
                      <a:noFill/>
                    </a:lnT>
                    <a:lnB>
                      <a:noFill/>
                    </a:lnB>
                    <a:solidFill>
                      <a:srgbClr val="244062"/>
                    </a:solidFill>
                  </a:tcPr>
                </a:tc>
                <a:tc>
                  <a:txBody>
                    <a:bodyPr/>
                    <a:lstStyle/>
                    <a:p>
                      <a:pPr algn="ctr" rtl="0" fontAlgn="ctr"/>
                      <a:r>
                        <a:rPr lang="en-US" sz="900" b="1" i="0" u="none" strike="noStrike">
                          <a:solidFill>
                            <a:srgbClr val="FFFFFF"/>
                          </a:solidFill>
                          <a:effectLst/>
                          <a:latin typeface="Calibri" panose="020F0502020204030204" pitchFamily="34" charset="0"/>
                        </a:rPr>
                        <a:t>7</a:t>
                      </a:r>
                    </a:p>
                  </a:txBody>
                  <a:tcPr marL="0" marR="0" marT="0" marB="0" anchor="ctr">
                    <a:lnL>
                      <a:noFill/>
                    </a:lnL>
                    <a:lnR>
                      <a:noFill/>
                    </a:lnR>
                    <a:lnT>
                      <a:noFill/>
                    </a:lnT>
                    <a:lnB>
                      <a:noFill/>
                    </a:lnB>
                    <a:solidFill>
                      <a:srgbClr val="244062"/>
                    </a:solidFill>
                  </a:tcPr>
                </a:tc>
                <a:tc>
                  <a:txBody>
                    <a:bodyPr/>
                    <a:lstStyle/>
                    <a:p>
                      <a:pPr algn="ctr" rtl="0" fontAlgn="ctr"/>
                      <a:r>
                        <a:rPr lang="en-US" sz="900" b="1" i="0" u="none" strike="noStrike">
                          <a:solidFill>
                            <a:srgbClr val="FFFFFF"/>
                          </a:solidFill>
                          <a:effectLst/>
                          <a:latin typeface="Calibri" panose="020F0502020204030204" pitchFamily="34" charset="0"/>
                        </a:rPr>
                        <a:t>8 = (1-7)/7</a:t>
                      </a:r>
                    </a:p>
                  </a:txBody>
                  <a:tcPr marL="0" marR="0" marT="0" marB="0" anchor="ctr">
                    <a:lnL>
                      <a:noFill/>
                    </a:lnL>
                    <a:lnR>
                      <a:noFill/>
                    </a:lnR>
                    <a:lnT>
                      <a:noFill/>
                    </a:lnT>
                    <a:lnB>
                      <a:noFill/>
                    </a:lnB>
                    <a:solidFill>
                      <a:srgbClr val="244062"/>
                    </a:solidFill>
                  </a:tcPr>
                </a:tc>
                <a:extLst>
                  <a:ext uri="{0D108BD9-81ED-4DB2-BD59-A6C34878D82A}">
                    <a16:rowId xmlns:a16="http://schemas.microsoft.com/office/drawing/2014/main" val="226383031"/>
                  </a:ext>
                </a:extLst>
              </a:tr>
              <a:tr h="179636">
                <a:tc>
                  <a:txBody>
                    <a:bodyPr/>
                    <a:lstStyle/>
                    <a:p>
                      <a:pPr algn="l" rtl="0" fontAlgn="b"/>
                      <a:r>
                        <a:rPr lang="en-US" sz="900" b="0" i="0" u="none" strike="noStrike" dirty="0">
                          <a:solidFill>
                            <a:srgbClr val="000000"/>
                          </a:solidFill>
                          <a:effectLst/>
                          <a:latin typeface="Calibri" panose="020F0502020204030204" pitchFamily="34" charset="0"/>
                        </a:rPr>
                        <a:t>Quantity of energy sold (w/out PE)</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ctr"/>
                      <a:r>
                        <a:rPr lang="en-US" sz="950" b="0" i="0" u="none" strike="noStrike" dirty="0">
                          <a:solidFill>
                            <a:srgbClr val="000000"/>
                          </a:solidFill>
                          <a:effectLst/>
                          <a:latin typeface="Calibri" panose="020F0502020204030204" pitchFamily="34" charset="0"/>
                        </a:rPr>
                        <a:t>MWh</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b"/>
                      <a:r>
                        <a:rPr lang="en-US" sz="900" b="0" i="0" u="none" strike="noStrike">
                          <a:solidFill>
                            <a:srgbClr val="000000"/>
                          </a:solidFill>
                          <a:effectLst/>
                          <a:latin typeface="Calibri" panose="020F0502020204030204" pitchFamily="34" charset="0"/>
                        </a:rPr>
                        <a:t>              10,513,116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b"/>
                      <a:r>
                        <a:rPr lang="en-US" sz="900" b="0" i="0" u="none" strike="noStrike">
                          <a:solidFill>
                            <a:srgbClr val="000000"/>
                          </a:solidFill>
                          <a:effectLst/>
                          <a:latin typeface="Calibri" panose="020F0502020204030204" pitchFamily="34" charset="0"/>
                        </a:rPr>
                        <a:t>              10,891,017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b"/>
                      <a:r>
                        <a:rPr lang="en-US" sz="900" b="0" i="0" u="none" strike="noStrike">
                          <a:solidFill>
                            <a:srgbClr val="000000"/>
                          </a:solidFill>
                          <a:effectLst/>
                          <a:latin typeface="Calibri" panose="020F0502020204030204" pitchFamily="34" charset="0"/>
                        </a:rPr>
                        <a:t>-3.5%</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b"/>
                      <a:r>
                        <a:rPr lang="en-US" sz="900" b="0" i="0" u="none" strike="noStrike">
                          <a:solidFill>
                            <a:srgbClr val="000000"/>
                          </a:solidFill>
                          <a:effectLst/>
                          <a:latin typeface="Calibri" panose="020F0502020204030204" pitchFamily="34" charset="0"/>
                        </a:rPr>
                        <a:t>                2,812,193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b"/>
                      <a:r>
                        <a:rPr lang="en-US" sz="900" b="0" i="0" u="none" strike="noStrike">
                          <a:solidFill>
                            <a:srgbClr val="000000"/>
                          </a:solidFill>
                          <a:effectLst/>
                          <a:latin typeface="Calibri" panose="020F0502020204030204" pitchFamily="34" charset="0"/>
                        </a:rPr>
                        <a:t>                2,853,923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b"/>
                      <a:r>
                        <a:rPr lang="en-US" sz="900" b="0" i="0" u="none" strike="noStrike">
                          <a:solidFill>
                            <a:srgbClr val="000000"/>
                          </a:solidFill>
                          <a:effectLst/>
                          <a:latin typeface="Calibri" panose="020F0502020204030204" pitchFamily="34" charset="0"/>
                        </a:rPr>
                        <a:t>-1.5%</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b"/>
                      <a:r>
                        <a:rPr lang="en-US" sz="900" b="0" i="0" u="none" strike="noStrike">
                          <a:solidFill>
                            <a:srgbClr val="000000"/>
                          </a:solidFill>
                          <a:effectLst/>
                          <a:latin typeface="Calibri" panose="020F0502020204030204" pitchFamily="34" charset="0"/>
                        </a:rPr>
                        <a:t>                     10,555,246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b"/>
                      <a:r>
                        <a:rPr lang="en-US" sz="900" b="0" i="0" u="none" strike="noStrike">
                          <a:solidFill>
                            <a:srgbClr val="000000"/>
                          </a:solidFill>
                          <a:effectLst/>
                          <a:latin typeface="Calibri" panose="020F0502020204030204" pitchFamily="34" charset="0"/>
                        </a:rPr>
                        <a:t>-0.4%</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1167353"/>
                  </a:ext>
                </a:extLst>
              </a:tr>
              <a:tr h="457834">
                <a:tc>
                  <a:txBody>
                    <a:bodyPr/>
                    <a:lstStyle/>
                    <a:p>
                      <a:pPr algn="l" rtl="0" fontAlgn="ctr"/>
                      <a:r>
                        <a:rPr lang="en-GB" sz="950" b="0" i="0" u="none" strike="noStrike" dirty="0">
                          <a:solidFill>
                            <a:srgbClr val="000000"/>
                          </a:solidFill>
                          <a:effectLst/>
                          <a:latin typeface="Calibri" panose="020F0502020204030204" pitchFamily="34" charset="0"/>
                        </a:rPr>
                        <a:t>Sales of electricity (including thermal energy)**</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50" b="0" i="0" u="none" strike="noStrike" dirty="0">
                          <a:solidFill>
                            <a:srgbClr val="000000"/>
                          </a:solidFill>
                          <a:effectLst/>
                          <a:latin typeface="Calibri" panose="020F0502020204030204" pitchFamily="34" charset="0"/>
                        </a:rPr>
                        <a:t>RON ‘000</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900" b="0" i="0" u="none" strike="noStrike">
                          <a:solidFill>
                            <a:srgbClr val="000000"/>
                          </a:solidFill>
                          <a:effectLst/>
                          <a:latin typeface="Calibri" panose="020F0502020204030204" pitchFamily="34" charset="0"/>
                        </a:rPr>
                        <a:t>                6,343,640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900" b="0" i="0" u="none" strike="noStrike">
                          <a:solidFill>
                            <a:srgbClr val="000000"/>
                          </a:solidFill>
                          <a:effectLst/>
                          <a:latin typeface="Calibri" panose="020F0502020204030204" pitchFamily="34" charset="0"/>
                        </a:rPr>
                        <a:t>                3,103,150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900" b="0" i="0" u="none" strike="noStrike">
                          <a:solidFill>
                            <a:srgbClr val="000000"/>
                          </a:solidFill>
                          <a:effectLst/>
                          <a:latin typeface="Calibri" panose="020F0502020204030204" pitchFamily="34" charset="0"/>
                        </a:rPr>
                        <a:t>104.4%</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900" b="0" i="0" u="none" strike="noStrike">
                          <a:solidFill>
                            <a:srgbClr val="000000"/>
                          </a:solidFill>
                          <a:effectLst/>
                          <a:latin typeface="Calibri" panose="020F0502020204030204" pitchFamily="34" charset="0"/>
                        </a:rPr>
                        <a:t>                1,513,750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900" b="0" i="0" u="none" strike="noStrike">
                          <a:solidFill>
                            <a:srgbClr val="000000"/>
                          </a:solidFill>
                          <a:effectLst/>
                          <a:latin typeface="Calibri" panose="020F0502020204030204" pitchFamily="34" charset="0"/>
                        </a:rPr>
                        <a:t>                    988,331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900" b="0" i="0" u="none" strike="noStrike">
                          <a:solidFill>
                            <a:srgbClr val="000000"/>
                          </a:solidFill>
                          <a:effectLst/>
                          <a:latin typeface="Calibri" panose="020F0502020204030204" pitchFamily="34" charset="0"/>
                        </a:rPr>
                        <a:t>53.2%</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900" b="0" i="0" u="none" strike="noStrike">
                          <a:solidFill>
                            <a:srgbClr val="000000"/>
                          </a:solidFill>
                          <a:effectLst/>
                          <a:latin typeface="Calibri" panose="020F0502020204030204" pitchFamily="34" charset="0"/>
                        </a:rPr>
                        <a:t>                        6,336,501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900" b="0" i="0" u="none" strike="noStrike">
                          <a:solidFill>
                            <a:srgbClr val="000000"/>
                          </a:solidFill>
                          <a:effectLst/>
                          <a:latin typeface="Calibri" panose="020F0502020204030204" pitchFamily="34" charset="0"/>
                        </a:rPr>
                        <a:t>0.1%</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4382947"/>
                  </a:ext>
                </a:extLst>
              </a:tr>
              <a:tr h="114406">
                <a:tc>
                  <a:txBody>
                    <a:bodyPr/>
                    <a:lstStyle/>
                    <a:p>
                      <a:pPr algn="l" rtl="0" fontAlgn="ctr"/>
                      <a:r>
                        <a:rPr lang="en-US" sz="950" b="0" i="0" u="none" strike="noStrike" dirty="0">
                          <a:solidFill>
                            <a:srgbClr val="000000"/>
                          </a:solidFill>
                          <a:effectLst/>
                          <a:latin typeface="Calibri" panose="020F0502020204030204" pitchFamily="34" charset="0"/>
                        </a:rPr>
                        <a:t>Operating expenses</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50" b="0" i="0" u="none" strike="noStrike" dirty="0">
                          <a:solidFill>
                            <a:srgbClr val="000000"/>
                          </a:solidFill>
                          <a:effectLst/>
                          <a:latin typeface="Calibri" panose="020F0502020204030204" pitchFamily="34" charset="0"/>
                        </a:rPr>
                        <a:t>RON ‘000</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900" b="0" i="0" u="none" strike="noStrike">
                          <a:solidFill>
                            <a:srgbClr val="000000"/>
                          </a:solidFill>
                          <a:effectLst/>
                          <a:latin typeface="Calibri" panose="020F0502020204030204" pitchFamily="34" charset="0"/>
                        </a:rPr>
                        <a:t>                2,942,597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900" b="0" i="0" u="none" strike="noStrike">
                          <a:solidFill>
                            <a:srgbClr val="000000"/>
                          </a:solidFill>
                          <a:effectLst/>
                          <a:latin typeface="Calibri" panose="020F0502020204030204" pitchFamily="34" charset="0"/>
                        </a:rPr>
                        <a:t>                1,461,544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900" b="0" i="0" u="none" strike="noStrike">
                          <a:solidFill>
                            <a:srgbClr val="000000"/>
                          </a:solidFill>
                          <a:effectLst/>
                          <a:latin typeface="Calibri" panose="020F0502020204030204" pitchFamily="34" charset="0"/>
                        </a:rPr>
                        <a:t>101.3%</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900" b="0" i="0" u="none" strike="noStrike">
                          <a:solidFill>
                            <a:srgbClr val="000000"/>
                          </a:solidFill>
                          <a:effectLst/>
                          <a:latin typeface="Calibri" panose="020F0502020204030204" pitchFamily="34" charset="0"/>
                        </a:rPr>
                        <a:t>                    681,124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900" b="0" i="0" u="none" strike="noStrike">
                          <a:solidFill>
                            <a:srgbClr val="000000"/>
                          </a:solidFill>
                          <a:effectLst/>
                          <a:latin typeface="Calibri" panose="020F0502020204030204" pitchFamily="34" charset="0"/>
                        </a:rPr>
                        <a:t>                    447,167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900" b="0" i="0" u="none" strike="noStrike">
                          <a:solidFill>
                            <a:srgbClr val="000000"/>
                          </a:solidFill>
                          <a:effectLst/>
                          <a:latin typeface="Calibri" panose="020F0502020204030204" pitchFamily="34" charset="0"/>
                        </a:rPr>
                        <a:t>52.3%</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900" b="0" i="0" u="none" strike="noStrike">
                          <a:solidFill>
                            <a:srgbClr val="000000"/>
                          </a:solidFill>
                          <a:effectLst/>
                          <a:latin typeface="Calibri" panose="020F0502020204030204" pitchFamily="34" charset="0"/>
                        </a:rPr>
                        <a:t>                        3,290,730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900" b="0" i="0" u="none" strike="noStrike">
                          <a:solidFill>
                            <a:srgbClr val="000000"/>
                          </a:solidFill>
                          <a:effectLst/>
                          <a:latin typeface="Calibri" panose="020F0502020204030204" pitchFamily="34" charset="0"/>
                        </a:rPr>
                        <a:t>-10.6%</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0146527"/>
                  </a:ext>
                </a:extLst>
              </a:tr>
              <a:tr h="114406">
                <a:tc>
                  <a:txBody>
                    <a:bodyPr/>
                    <a:lstStyle/>
                    <a:p>
                      <a:pPr algn="l" rtl="0" fontAlgn="b"/>
                      <a:r>
                        <a:rPr lang="en-US" sz="950" b="0" i="0" u="none" strike="noStrike" dirty="0">
                          <a:solidFill>
                            <a:srgbClr val="000000"/>
                          </a:solidFill>
                          <a:effectLst/>
                          <a:latin typeface="Calibri" panose="020F0502020204030204" pitchFamily="34" charset="0"/>
                        </a:rPr>
                        <a:t>EBITDA</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50" b="0" i="0" u="none" strike="noStrike">
                          <a:solidFill>
                            <a:srgbClr val="000000"/>
                          </a:solidFill>
                          <a:effectLst/>
                          <a:latin typeface="Calibri" panose="020F0502020204030204" pitchFamily="34" charset="0"/>
                        </a:rPr>
                        <a:t>RON ‘000</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900" b="0" i="0" u="none" strike="noStrike">
                          <a:solidFill>
                            <a:srgbClr val="000000"/>
                          </a:solidFill>
                          <a:effectLst/>
                          <a:latin typeface="Calibri" panose="020F0502020204030204" pitchFamily="34" charset="0"/>
                        </a:rPr>
                        <a:t>                3,591,413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900" b="0" i="0" u="none" strike="noStrike">
                          <a:solidFill>
                            <a:srgbClr val="000000"/>
                          </a:solidFill>
                          <a:effectLst/>
                          <a:latin typeface="Calibri" panose="020F0502020204030204" pitchFamily="34" charset="0"/>
                        </a:rPr>
                        <a:t>                1,742,336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900" b="0" i="0" u="none" strike="noStrike">
                          <a:solidFill>
                            <a:srgbClr val="000000"/>
                          </a:solidFill>
                          <a:effectLst/>
                          <a:latin typeface="Calibri" panose="020F0502020204030204" pitchFamily="34" charset="0"/>
                        </a:rPr>
                        <a:t>106.1%</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900" b="0" i="0" u="none" strike="noStrike">
                          <a:solidFill>
                            <a:srgbClr val="000000"/>
                          </a:solidFill>
                          <a:effectLst/>
                          <a:latin typeface="Calibri" panose="020F0502020204030204" pitchFamily="34" charset="0"/>
                        </a:rPr>
                        <a:t>                    942,352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900" b="0" i="0" u="none" strike="noStrike">
                          <a:solidFill>
                            <a:srgbClr val="000000"/>
                          </a:solidFill>
                          <a:effectLst/>
                          <a:latin typeface="Calibri" panose="020F0502020204030204" pitchFamily="34" charset="0"/>
                        </a:rPr>
                        <a:t>                    570,281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900" b="0" i="0" u="none" strike="noStrike">
                          <a:solidFill>
                            <a:srgbClr val="000000"/>
                          </a:solidFill>
                          <a:effectLst/>
                          <a:latin typeface="Calibri" panose="020F0502020204030204" pitchFamily="34" charset="0"/>
                        </a:rPr>
                        <a:t>65.2%</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900" b="0" i="0" u="none" strike="noStrike">
                          <a:solidFill>
                            <a:srgbClr val="000000"/>
                          </a:solidFill>
                          <a:effectLst/>
                          <a:latin typeface="Calibri" panose="020F0502020204030204" pitchFamily="34" charset="0"/>
                        </a:rPr>
                        <a:t>                        3,144,467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900" b="0" i="0" u="none" strike="noStrike">
                          <a:solidFill>
                            <a:srgbClr val="000000"/>
                          </a:solidFill>
                          <a:effectLst/>
                          <a:latin typeface="Calibri" panose="020F0502020204030204" pitchFamily="34" charset="0"/>
                        </a:rPr>
                        <a:t>14.2%</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1770966"/>
                  </a:ext>
                </a:extLst>
              </a:tr>
              <a:tr h="114406">
                <a:tc>
                  <a:txBody>
                    <a:bodyPr/>
                    <a:lstStyle/>
                    <a:p>
                      <a:pPr algn="l" rtl="0" fontAlgn="ctr"/>
                      <a:r>
                        <a:rPr lang="en-US" sz="950" b="0" i="0" u="none" strike="noStrike" dirty="0">
                          <a:solidFill>
                            <a:srgbClr val="000000"/>
                          </a:solidFill>
                          <a:effectLst/>
                          <a:latin typeface="Calibri" panose="020F0502020204030204" pitchFamily="34" charset="0"/>
                        </a:rPr>
                        <a:t>EBIT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50" b="0" i="0" u="none" strike="noStrike">
                          <a:solidFill>
                            <a:srgbClr val="000000"/>
                          </a:solidFill>
                          <a:effectLst/>
                          <a:latin typeface="Calibri" panose="020F0502020204030204" pitchFamily="34" charset="0"/>
                        </a:rPr>
                        <a:t>RON ‘000</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rtl="0" fontAlgn="b"/>
                      <a:r>
                        <a:rPr lang="en-US" sz="900" b="0" i="0" u="none" strike="noStrike">
                          <a:solidFill>
                            <a:srgbClr val="000000"/>
                          </a:solidFill>
                          <a:effectLst/>
                          <a:latin typeface="Calibri" panose="020F0502020204030204" pitchFamily="34" charset="0"/>
                        </a:rPr>
                        <a:t>                2,986,008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rtl="0" fontAlgn="b"/>
                      <a:r>
                        <a:rPr lang="en-US" sz="900" b="0" i="0" u="none" strike="noStrike">
                          <a:solidFill>
                            <a:srgbClr val="000000"/>
                          </a:solidFill>
                          <a:effectLst/>
                          <a:latin typeface="Calibri" panose="020F0502020204030204" pitchFamily="34" charset="0"/>
                        </a:rPr>
                        <a:t>                1,179,480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rtl="0" fontAlgn="b"/>
                      <a:r>
                        <a:rPr lang="en-US" sz="900" b="0" i="0" u="none" strike="noStrike">
                          <a:solidFill>
                            <a:srgbClr val="000000"/>
                          </a:solidFill>
                          <a:effectLst/>
                          <a:latin typeface="Calibri" panose="020F0502020204030204" pitchFamily="34" charset="0"/>
                        </a:rPr>
                        <a:t>153.2%</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rtl="0" fontAlgn="b"/>
                      <a:r>
                        <a:rPr lang="en-US" sz="900" b="0" i="0" u="none" strike="noStrike">
                          <a:solidFill>
                            <a:srgbClr val="000000"/>
                          </a:solidFill>
                          <a:effectLst/>
                          <a:latin typeface="Calibri" panose="020F0502020204030204" pitchFamily="34" charset="0"/>
                        </a:rPr>
                        <a:t>                    788,226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rtl="0" fontAlgn="b"/>
                      <a:r>
                        <a:rPr lang="en-US" sz="900" b="0" i="0" u="none" strike="noStrike">
                          <a:solidFill>
                            <a:srgbClr val="000000"/>
                          </a:solidFill>
                          <a:effectLst/>
                          <a:latin typeface="Calibri" panose="020F0502020204030204" pitchFamily="34" charset="0"/>
                        </a:rPr>
                        <a:t>                    424,853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rtl="0" fontAlgn="b"/>
                      <a:r>
                        <a:rPr lang="en-US" sz="900" b="0" i="0" u="none" strike="noStrike">
                          <a:solidFill>
                            <a:srgbClr val="000000"/>
                          </a:solidFill>
                          <a:effectLst/>
                          <a:latin typeface="Calibri" panose="020F0502020204030204" pitchFamily="34" charset="0"/>
                        </a:rPr>
                        <a:t>85.5%</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rtl="0" fontAlgn="b"/>
                      <a:r>
                        <a:rPr lang="en-US" sz="900" b="0" i="0" u="none" strike="noStrike">
                          <a:solidFill>
                            <a:srgbClr val="000000"/>
                          </a:solidFill>
                          <a:effectLst/>
                          <a:latin typeface="Calibri" panose="020F0502020204030204" pitchFamily="34" charset="0"/>
                        </a:rPr>
                        <a:t>                        2,523,833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rtl="0" fontAlgn="b"/>
                      <a:r>
                        <a:rPr lang="en-US" sz="900" b="0" i="0" u="none" strike="noStrike">
                          <a:solidFill>
                            <a:srgbClr val="000000"/>
                          </a:solidFill>
                          <a:effectLst/>
                          <a:latin typeface="Calibri" panose="020F0502020204030204" pitchFamily="34" charset="0"/>
                        </a:rPr>
                        <a:t>18.3%</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552041350"/>
                  </a:ext>
                </a:extLst>
              </a:tr>
              <a:tr h="173897">
                <a:tc>
                  <a:txBody>
                    <a:bodyPr/>
                    <a:lstStyle/>
                    <a:p>
                      <a:pPr algn="l" rtl="0" fontAlgn="ctr"/>
                      <a:r>
                        <a:rPr lang="en-US" sz="950" b="1" i="0" u="none" strike="noStrike" dirty="0">
                          <a:solidFill>
                            <a:srgbClr val="FFFFFF"/>
                          </a:solidFill>
                          <a:effectLst/>
                          <a:latin typeface="Calibri" panose="020F0502020204030204" pitchFamily="34" charset="0"/>
                        </a:rPr>
                        <a:t>Net profit</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16365C"/>
                    </a:solidFill>
                  </a:tcPr>
                </a:tc>
                <a:tc>
                  <a:txBody>
                    <a:bodyPr/>
                    <a:lstStyle/>
                    <a:p>
                      <a:pPr algn="ctr" fontAlgn="ctr"/>
                      <a:r>
                        <a:rPr lang="en-US" sz="950" b="0" i="0" u="none" strike="noStrike" dirty="0">
                          <a:solidFill>
                            <a:srgbClr val="000000"/>
                          </a:solidFill>
                          <a:effectLst/>
                          <a:latin typeface="Arial" panose="020B0604020202020204" pitchFamily="34" charset="0"/>
                        </a:rPr>
                        <a:t> </a:t>
                      </a:r>
                    </a:p>
                  </a:txBody>
                  <a:tcPr marL="0" marR="0" marT="0" marB="0" anchor="b">
                    <a:lnL>
                      <a:noFill/>
                    </a:lnL>
                    <a:lnR>
                      <a:noFill/>
                    </a:lnR>
                    <a:lnT>
                      <a:noFill/>
                    </a:lnT>
                    <a:lnB>
                      <a:noFill/>
                    </a:lnB>
                    <a:solidFill>
                      <a:srgbClr val="16365C"/>
                    </a:solidFill>
                  </a:tcPr>
                </a:tc>
                <a:tc>
                  <a:txBody>
                    <a:bodyPr/>
                    <a:lstStyle/>
                    <a:p>
                      <a:pPr algn="r" rtl="0" fontAlgn="b"/>
                      <a:r>
                        <a:rPr lang="en-US" sz="900" b="1" i="0" u="none" strike="noStrike">
                          <a:solidFill>
                            <a:srgbClr val="FFFFFF"/>
                          </a:solidFill>
                          <a:effectLst/>
                          <a:latin typeface="Calibri" panose="020F0502020204030204" pitchFamily="34" charset="0"/>
                        </a:rPr>
                        <a:t>                2,764,423 </a:t>
                      </a:r>
                    </a:p>
                  </a:txBody>
                  <a:tcPr marL="0" marR="0" marT="0" marB="0" anchor="b">
                    <a:lnL>
                      <a:noFill/>
                    </a:lnL>
                    <a:lnR>
                      <a:noFill/>
                    </a:lnR>
                    <a:lnT>
                      <a:noFill/>
                    </a:lnT>
                    <a:lnB>
                      <a:noFill/>
                    </a:lnB>
                    <a:solidFill>
                      <a:srgbClr val="16365C"/>
                    </a:solidFill>
                  </a:tcPr>
                </a:tc>
                <a:tc>
                  <a:txBody>
                    <a:bodyPr/>
                    <a:lstStyle/>
                    <a:p>
                      <a:pPr algn="r" rtl="0" fontAlgn="b"/>
                      <a:r>
                        <a:rPr lang="en-US" sz="900" b="1" i="0" u="none" strike="noStrike">
                          <a:solidFill>
                            <a:srgbClr val="FFFFFF"/>
                          </a:solidFill>
                          <a:effectLst/>
                          <a:latin typeface="Calibri" panose="020F0502020204030204" pitchFamily="34" charset="0"/>
                        </a:rPr>
                        <a:t>                1,036,262 </a:t>
                      </a:r>
                    </a:p>
                  </a:txBody>
                  <a:tcPr marL="0" marR="0" marT="0" marB="0" anchor="b">
                    <a:lnL>
                      <a:noFill/>
                    </a:lnL>
                    <a:lnR>
                      <a:noFill/>
                    </a:lnR>
                    <a:lnT>
                      <a:noFill/>
                    </a:lnT>
                    <a:lnB>
                      <a:noFill/>
                    </a:lnB>
                    <a:solidFill>
                      <a:srgbClr val="16365C"/>
                    </a:solidFill>
                  </a:tcPr>
                </a:tc>
                <a:tc>
                  <a:txBody>
                    <a:bodyPr/>
                    <a:lstStyle/>
                    <a:p>
                      <a:pPr algn="r" rtl="0" fontAlgn="b"/>
                      <a:r>
                        <a:rPr lang="en-US" sz="900" b="1" i="0" u="none" strike="noStrike">
                          <a:solidFill>
                            <a:srgbClr val="FFFFFF"/>
                          </a:solidFill>
                          <a:effectLst/>
                          <a:latin typeface="Calibri" panose="020F0502020204030204" pitchFamily="34" charset="0"/>
                        </a:rPr>
                        <a:t>166.8%</a:t>
                      </a:r>
                    </a:p>
                  </a:txBody>
                  <a:tcPr marL="0" marR="0" marT="0" marB="0" anchor="b">
                    <a:lnL>
                      <a:noFill/>
                    </a:lnL>
                    <a:lnR>
                      <a:noFill/>
                    </a:lnR>
                    <a:lnT>
                      <a:noFill/>
                    </a:lnT>
                    <a:lnB>
                      <a:noFill/>
                    </a:lnB>
                    <a:solidFill>
                      <a:srgbClr val="16365C"/>
                    </a:solidFill>
                  </a:tcPr>
                </a:tc>
                <a:tc>
                  <a:txBody>
                    <a:bodyPr/>
                    <a:lstStyle/>
                    <a:p>
                      <a:pPr algn="r" rtl="0" fontAlgn="b"/>
                      <a:r>
                        <a:rPr lang="en-US" sz="900" b="1" i="0" u="none" strike="noStrike">
                          <a:solidFill>
                            <a:srgbClr val="FFFFFF"/>
                          </a:solidFill>
                          <a:effectLst/>
                          <a:latin typeface="Calibri" panose="020F0502020204030204" pitchFamily="34" charset="0"/>
                        </a:rPr>
                        <a:t>                    825,333 </a:t>
                      </a:r>
                    </a:p>
                  </a:txBody>
                  <a:tcPr marL="0" marR="0" marT="0" marB="0" anchor="b">
                    <a:lnL>
                      <a:noFill/>
                    </a:lnL>
                    <a:lnR>
                      <a:noFill/>
                    </a:lnR>
                    <a:lnT>
                      <a:noFill/>
                    </a:lnT>
                    <a:lnB>
                      <a:noFill/>
                    </a:lnB>
                    <a:solidFill>
                      <a:srgbClr val="16365C"/>
                    </a:solidFill>
                  </a:tcPr>
                </a:tc>
                <a:tc>
                  <a:txBody>
                    <a:bodyPr/>
                    <a:lstStyle/>
                    <a:p>
                      <a:pPr algn="r" rtl="0" fontAlgn="b"/>
                      <a:r>
                        <a:rPr lang="en-US" sz="900" b="1" i="0" u="none" strike="noStrike">
                          <a:solidFill>
                            <a:srgbClr val="FFFFFF"/>
                          </a:solidFill>
                          <a:effectLst/>
                          <a:latin typeface="Calibri" panose="020F0502020204030204" pitchFamily="34" charset="0"/>
                        </a:rPr>
                        <a:t>                    395,654 </a:t>
                      </a:r>
                    </a:p>
                  </a:txBody>
                  <a:tcPr marL="0" marR="0" marT="0" marB="0" anchor="b">
                    <a:lnL>
                      <a:noFill/>
                    </a:lnL>
                    <a:lnR>
                      <a:noFill/>
                    </a:lnR>
                    <a:lnT>
                      <a:noFill/>
                    </a:lnT>
                    <a:lnB>
                      <a:noFill/>
                    </a:lnB>
                    <a:solidFill>
                      <a:srgbClr val="16365C"/>
                    </a:solidFill>
                  </a:tcPr>
                </a:tc>
                <a:tc>
                  <a:txBody>
                    <a:bodyPr/>
                    <a:lstStyle/>
                    <a:p>
                      <a:pPr algn="r" rtl="0" fontAlgn="b"/>
                      <a:r>
                        <a:rPr lang="en-US" sz="900" b="1" i="0" u="none" strike="noStrike">
                          <a:solidFill>
                            <a:srgbClr val="FFFFFF"/>
                          </a:solidFill>
                          <a:effectLst/>
                          <a:latin typeface="Calibri" panose="020F0502020204030204" pitchFamily="34" charset="0"/>
                        </a:rPr>
                        <a:t>108.6%</a:t>
                      </a:r>
                    </a:p>
                  </a:txBody>
                  <a:tcPr marL="0" marR="0" marT="0" marB="0" anchor="b">
                    <a:lnL>
                      <a:noFill/>
                    </a:lnL>
                    <a:lnR>
                      <a:noFill/>
                    </a:lnR>
                    <a:lnT>
                      <a:noFill/>
                    </a:lnT>
                    <a:lnB>
                      <a:noFill/>
                    </a:lnB>
                    <a:solidFill>
                      <a:srgbClr val="16365C"/>
                    </a:solidFill>
                  </a:tcPr>
                </a:tc>
                <a:tc>
                  <a:txBody>
                    <a:bodyPr/>
                    <a:lstStyle/>
                    <a:p>
                      <a:pPr algn="r" rtl="0" fontAlgn="b"/>
                      <a:r>
                        <a:rPr lang="en-US" sz="900" b="1" i="0" u="none" strike="noStrike">
                          <a:solidFill>
                            <a:srgbClr val="FFFFFF"/>
                          </a:solidFill>
                          <a:effectLst/>
                          <a:latin typeface="Calibri" panose="020F0502020204030204" pitchFamily="34" charset="0"/>
                        </a:rPr>
                        <a:t>                        2,248,904 </a:t>
                      </a:r>
                    </a:p>
                  </a:txBody>
                  <a:tcPr marL="0" marR="0" marT="0" marB="0" anchor="b">
                    <a:lnL>
                      <a:noFill/>
                    </a:lnL>
                    <a:lnR>
                      <a:noFill/>
                    </a:lnR>
                    <a:lnT>
                      <a:noFill/>
                    </a:lnT>
                    <a:lnB>
                      <a:noFill/>
                    </a:lnB>
                    <a:solidFill>
                      <a:srgbClr val="16365C"/>
                    </a:solidFill>
                  </a:tcPr>
                </a:tc>
                <a:tc>
                  <a:txBody>
                    <a:bodyPr/>
                    <a:lstStyle/>
                    <a:p>
                      <a:pPr algn="r" rtl="0" fontAlgn="b"/>
                      <a:r>
                        <a:rPr lang="en-US" sz="900" b="1" i="0" u="none" strike="noStrike" dirty="0">
                          <a:solidFill>
                            <a:srgbClr val="FFFFFF"/>
                          </a:solidFill>
                          <a:effectLst/>
                          <a:latin typeface="Calibri" panose="020F0502020204030204" pitchFamily="34" charset="0"/>
                        </a:rPr>
                        <a:t>22.9%</a:t>
                      </a:r>
                    </a:p>
                  </a:txBody>
                  <a:tcPr marL="0" marR="0" marT="0" marB="0" anchor="b">
                    <a:lnL>
                      <a:noFill/>
                    </a:lnL>
                    <a:lnR>
                      <a:noFill/>
                    </a:lnR>
                    <a:lnT>
                      <a:noFill/>
                    </a:lnT>
                    <a:lnB>
                      <a:noFill/>
                    </a:lnB>
                    <a:solidFill>
                      <a:srgbClr val="16365C"/>
                    </a:solidFill>
                  </a:tcPr>
                </a:tc>
                <a:extLst>
                  <a:ext uri="{0D108BD9-81ED-4DB2-BD59-A6C34878D82A}">
                    <a16:rowId xmlns:a16="http://schemas.microsoft.com/office/drawing/2014/main" val="4030783145"/>
                  </a:ext>
                </a:extLst>
              </a:tr>
            </a:tbl>
          </a:graphicData>
        </a:graphic>
      </p:graphicFrame>
      <p:sp>
        <p:nvSpPr>
          <p:cNvPr id="6" name="Slide Number Placeholder 2">
            <a:extLst>
              <a:ext uri="{FF2B5EF4-FFF2-40B4-BE49-F238E27FC236}">
                <a16:creationId xmlns:a16="http://schemas.microsoft.com/office/drawing/2014/main" id="{FCA121CC-D304-4AD6-844F-9A19692AFEAA}"/>
              </a:ext>
            </a:extLst>
          </p:cNvPr>
          <p:cNvSpPr>
            <a:spLocks noGrp="1"/>
          </p:cNvSpPr>
          <p:nvPr>
            <p:ph type="sldNum" sz="quarter" idx="12"/>
          </p:nvPr>
        </p:nvSpPr>
        <p:spPr>
          <a:xfrm>
            <a:off x="7010400" y="6308458"/>
            <a:ext cx="2133600" cy="476250"/>
          </a:xfrm>
        </p:spPr>
        <p:txBody>
          <a:bodyPr/>
          <a:lstStyle/>
          <a:p>
            <a:pPr>
              <a:defRPr/>
            </a:pPr>
            <a:fld id="{525230D4-A128-44F9-91BE-68F47144733C}" type="slidenum">
              <a:rPr lang="en-US" sz="1100" smtClean="0"/>
              <a:pPr>
                <a:defRPr/>
              </a:pPr>
              <a:t>3</a:t>
            </a:fld>
            <a:endParaRPr lang="en-US" sz="1100" dirty="0"/>
          </a:p>
        </p:txBody>
      </p:sp>
    </p:spTree>
    <p:extLst>
      <p:ext uri="{BB962C8B-B14F-4D97-AF65-F5344CB8AC3E}">
        <p14:creationId xmlns:p14="http://schemas.microsoft.com/office/powerpoint/2010/main" val="2717131752"/>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9"/>
          <p:cNvSpPr txBox="1">
            <a:spLocks/>
          </p:cNvSpPr>
          <p:nvPr/>
        </p:nvSpPr>
        <p:spPr bwMode="auto">
          <a:xfrm>
            <a:off x="971600" y="404664"/>
            <a:ext cx="8123659" cy="648072"/>
          </a:xfrm>
          <a:prstGeom prst="roundRect">
            <a:avLst/>
          </a:prstGeom>
          <a:solidFill>
            <a:srgbClr val="B6DBE8"/>
          </a:solidFill>
          <a:ln w="25400" cap="flat" cmpd="sng" algn="ctr">
            <a:noFill/>
            <a:prstDash val="solid"/>
          </a:ln>
          <a:scene3d>
            <a:camera prst="orthographicFront">
              <a:rot lat="0" lon="0" rev="0"/>
            </a:camera>
            <a:lightRig rig="threePt" dir="t"/>
          </a:scene3d>
          <a:sp3d prstMaterial="powder">
            <a:bevelT/>
            <a:bevelB/>
          </a:sp3d>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lvl1pPr algn="ctr" rtl="0" eaLnBrk="0" fontAlgn="base" hangingPunct="0">
              <a:spcBef>
                <a:spcPct val="0"/>
              </a:spcBef>
              <a:spcAft>
                <a:spcPct val="0"/>
              </a:spcAft>
              <a:defRPr sz="44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a:defRPr/>
            </a:pPr>
            <a:r>
              <a:rPr lang="en-US" sz="1800" b="1" dirty="0">
                <a:solidFill>
                  <a:srgbClr val="002060"/>
                </a:solidFill>
                <a:latin typeface="Calibri" panose="020F0502020204030204" pitchFamily="34" charset="0"/>
              </a:rPr>
              <a:t>Financial Highlights</a:t>
            </a:r>
            <a:endParaRPr lang="en-US" altLang="en-US" sz="1800" b="1" dirty="0">
              <a:solidFill>
                <a:srgbClr val="002060"/>
              </a:solidFill>
              <a:latin typeface="Calibri" panose="020F0502020204030204" pitchFamily="34" charset="0"/>
            </a:endParaRPr>
          </a:p>
          <a:p>
            <a:pPr>
              <a:defRPr/>
            </a:pPr>
            <a:r>
              <a:rPr lang="en-US" altLang="en-US" sz="1800" b="1" dirty="0">
                <a:solidFill>
                  <a:srgbClr val="002060"/>
                </a:solidFill>
                <a:latin typeface="Calibri" panose="020F0502020204030204" pitchFamily="34" charset="0"/>
              </a:rPr>
              <a:t>- Net result evolution (increased </a:t>
            </a:r>
            <a:r>
              <a:rPr lang="en-US" altLang="en-US" sz="1800" b="1">
                <a:solidFill>
                  <a:srgbClr val="002060"/>
                </a:solidFill>
                <a:latin typeface="Calibri" panose="020F0502020204030204" pitchFamily="34" charset="0"/>
              </a:rPr>
              <a:t>by 166.8%) </a:t>
            </a:r>
            <a:r>
              <a:rPr lang="en-US" altLang="en-US" sz="1800" b="1" dirty="0">
                <a:solidFill>
                  <a:srgbClr val="002060"/>
                </a:solidFill>
                <a:latin typeface="Calibri" panose="020F0502020204030204" pitchFamily="34" charset="0"/>
              </a:rPr>
              <a:t>-</a:t>
            </a:r>
          </a:p>
        </p:txBody>
      </p:sp>
      <p:sp>
        <p:nvSpPr>
          <p:cNvPr id="6" name="TextBox 3"/>
          <p:cNvSpPr txBox="1">
            <a:spLocks noChangeArrowheads="1"/>
          </p:cNvSpPr>
          <p:nvPr/>
        </p:nvSpPr>
        <p:spPr bwMode="auto">
          <a:xfrm>
            <a:off x="1097360" y="4697268"/>
            <a:ext cx="7872138"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28588" indent="-128588">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indent="0" algn="just">
              <a:spcBef>
                <a:spcPct val="0"/>
              </a:spcBef>
              <a:buNone/>
            </a:pPr>
            <a:r>
              <a:rPr lang="en-GB" altLang="en-US" sz="1100" dirty="0">
                <a:solidFill>
                  <a:srgbClr val="002060"/>
                </a:solidFill>
                <a:latin typeface="Times New Roman" panose="02020603050405020304" pitchFamily="18" charset="0"/>
                <a:cs typeface="Times New Roman" panose="02020603050405020304" pitchFamily="18" charset="0"/>
              </a:rPr>
              <a:t>The net profit benefited mainly of the high level of electricity prices, for a smaller quantity as the previous comparative period, which had significant upward impacts on sale of electricity. However, SNN’s profitability was partially offset by the windfall tax/contribution to the Energy Transition Fund (nil in 2021) and also by the correspondent increase in income tax. A negative impact on the profitability had also cost of traded electricity and personnel.</a:t>
            </a:r>
          </a:p>
          <a:p>
            <a:pPr algn="just">
              <a:spcBef>
                <a:spcPct val="0"/>
              </a:spcBef>
            </a:pPr>
            <a:endParaRPr lang="en-US" altLang="en-US" sz="1100" dirty="0">
              <a:solidFill>
                <a:srgbClr val="002060"/>
              </a:solidFill>
              <a:latin typeface="Calibri" panose="020F0502020204030204" pitchFamily="34" charset="0"/>
              <a:cs typeface="+mn-cs"/>
            </a:endParaRPr>
          </a:p>
          <a:p>
            <a:pPr marL="0" indent="0" algn="ctr">
              <a:spcBef>
                <a:spcPct val="0"/>
              </a:spcBef>
              <a:buNone/>
            </a:pPr>
            <a:endParaRPr lang="en-GB" altLang="en-US" sz="1100" b="1" dirty="0">
              <a:solidFill>
                <a:srgbClr val="002060"/>
              </a:solidFill>
              <a:latin typeface="Calibri" panose="020F0502020204030204" pitchFamily="34" charset="0"/>
              <a:cs typeface="+mn-cs"/>
            </a:endParaRPr>
          </a:p>
        </p:txBody>
      </p:sp>
      <p:pic>
        <p:nvPicPr>
          <p:cNvPr id="3" name="Picture 2">
            <a:extLst>
              <a:ext uri="{FF2B5EF4-FFF2-40B4-BE49-F238E27FC236}">
                <a16:creationId xmlns:a16="http://schemas.microsoft.com/office/drawing/2014/main" id="{611757F0-6319-4C9F-BD8A-C608D333998D}"/>
              </a:ext>
            </a:extLst>
          </p:cNvPr>
          <p:cNvPicPr>
            <a:picLocks noChangeAspect="1"/>
          </p:cNvPicPr>
          <p:nvPr/>
        </p:nvPicPr>
        <p:blipFill>
          <a:blip r:embed="rId3"/>
          <a:stretch>
            <a:fillRect/>
          </a:stretch>
        </p:blipFill>
        <p:spPr>
          <a:xfrm>
            <a:off x="971600" y="1387133"/>
            <a:ext cx="7997898" cy="2975737"/>
          </a:xfrm>
          <a:prstGeom prst="rect">
            <a:avLst/>
          </a:prstGeom>
        </p:spPr>
      </p:pic>
      <p:sp>
        <p:nvSpPr>
          <p:cNvPr id="5" name="Slide Number Placeholder 2">
            <a:extLst>
              <a:ext uri="{FF2B5EF4-FFF2-40B4-BE49-F238E27FC236}">
                <a16:creationId xmlns:a16="http://schemas.microsoft.com/office/drawing/2014/main" id="{02EC6F1B-7FD8-48DD-9018-97866F86D815}"/>
              </a:ext>
            </a:extLst>
          </p:cNvPr>
          <p:cNvSpPr>
            <a:spLocks noGrp="1"/>
          </p:cNvSpPr>
          <p:nvPr>
            <p:ph type="sldNum" sz="quarter" idx="12"/>
          </p:nvPr>
        </p:nvSpPr>
        <p:spPr>
          <a:xfrm>
            <a:off x="7010400" y="6309320"/>
            <a:ext cx="2133600" cy="476250"/>
          </a:xfrm>
        </p:spPr>
        <p:txBody>
          <a:bodyPr/>
          <a:lstStyle/>
          <a:p>
            <a:pPr>
              <a:defRPr/>
            </a:pPr>
            <a:fld id="{525230D4-A128-44F9-91BE-68F47144733C}" type="slidenum">
              <a:rPr lang="en-US" sz="1100" smtClean="0"/>
              <a:pPr>
                <a:defRPr/>
              </a:pPr>
              <a:t>4</a:t>
            </a:fld>
            <a:endParaRPr lang="en-US" sz="1100" dirty="0"/>
          </a:p>
        </p:txBody>
      </p:sp>
    </p:spTree>
    <p:extLst>
      <p:ext uri="{BB962C8B-B14F-4D97-AF65-F5344CB8AC3E}">
        <p14:creationId xmlns:p14="http://schemas.microsoft.com/office/powerpoint/2010/main" val="32340756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6"/>
          <p:cNvSpPr>
            <a:spLocks noChangeArrowheads="1"/>
          </p:cNvSpPr>
          <p:nvPr/>
        </p:nvSpPr>
        <p:spPr bwMode="auto">
          <a:xfrm>
            <a:off x="5076825" y="1989138"/>
            <a:ext cx="3856038"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endParaRPr lang="en-GB" altLang="en-US" sz="1100">
              <a:solidFill>
                <a:srgbClr val="000000"/>
              </a:solidFill>
              <a:latin typeface="Calibri" panose="020F0502020204030204" pitchFamily="34" charset="0"/>
            </a:endParaRPr>
          </a:p>
          <a:p>
            <a:pPr>
              <a:spcBef>
                <a:spcPct val="0"/>
              </a:spcBef>
              <a:buFontTx/>
              <a:buNone/>
            </a:pPr>
            <a:endParaRPr lang="en-GB" altLang="en-US" sz="1100">
              <a:solidFill>
                <a:srgbClr val="000000"/>
              </a:solidFill>
              <a:latin typeface="Calibri" panose="020F0502020204030204" pitchFamily="34" charset="0"/>
            </a:endParaRPr>
          </a:p>
        </p:txBody>
      </p:sp>
      <p:sp>
        <p:nvSpPr>
          <p:cNvPr id="12" name="Title 9"/>
          <p:cNvSpPr txBox="1">
            <a:spLocks/>
          </p:cNvSpPr>
          <p:nvPr/>
        </p:nvSpPr>
        <p:spPr bwMode="auto">
          <a:xfrm>
            <a:off x="980725" y="369794"/>
            <a:ext cx="8088798" cy="610934"/>
          </a:xfrm>
          <a:prstGeom prst="roundRect">
            <a:avLst/>
          </a:prstGeom>
          <a:solidFill>
            <a:srgbClr val="B6DBE8"/>
          </a:solidFill>
          <a:ln w="25400" cap="flat" cmpd="sng" algn="ctr">
            <a:noFill/>
            <a:prstDash val="solid"/>
          </a:ln>
          <a:scene3d>
            <a:camera prst="orthographicFront">
              <a:rot lat="0" lon="0" rev="0"/>
            </a:camera>
            <a:lightRig rig="threePt" dir="t"/>
          </a:scene3d>
          <a:sp3d prstMaterial="powder">
            <a:bevelT/>
            <a:bevelB/>
          </a:sp3d>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lvl1pPr algn="ctr" rtl="0" eaLnBrk="0" fontAlgn="base" hangingPunct="0">
              <a:spcBef>
                <a:spcPct val="0"/>
              </a:spcBef>
              <a:spcAft>
                <a:spcPct val="0"/>
              </a:spcAft>
              <a:defRPr sz="44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a:defRPr/>
            </a:pPr>
            <a:r>
              <a:rPr lang="en-US" sz="1800" b="1" dirty="0">
                <a:solidFill>
                  <a:srgbClr val="002060"/>
                </a:solidFill>
                <a:latin typeface="Calibri" panose="020F0502020204030204" pitchFamily="34" charset="0"/>
              </a:rPr>
              <a:t>Financial Highlights</a:t>
            </a:r>
          </a:p>
          <a:p>
            <a:pPr>
              <a:defRPr/>
            </a:pPr>
            <a:r>
              <a:rPr lang="en-US" sz="1800" b="1" dirty="0">
                <a:solidFill>
                  <a:srgbClr val="002060"/>
                </a:solidFill>
                <a:latin typeface="Calibri" panose="020F0502020204030204" pitchFamily="34" charset="0"/>
              </a:rPr>
              <a:t>- 2022 Financial position -</a:t>
            </a:r>
            <a:endParaRPr lang="en-US" sz="1800" b="1" kern="0" dirty="0">
              <a:solidFill>
                <a:srgbClr val="002060"/>
              </a:solidFill>
              <a:latin typeface="Calibri" panose="020F0502020204030204" pitchFamily="34" charset="0"/>
              <a:cs typeface="Calibri" panose="020F0502020204030204" pitchFamily="34" charset="0"/>
            </a:endParaRPr>
          </a:p>
        </p:txBody>
      </p:sp>
      <p:graphicFrame>
        <p:nvGraphicFramePr>
          <p:cNvPr id="8" name="Table 7">
            <a:extLst>
              <a:ext uri="{FF2B5EF4-FFF2-40B4-BE49-F238E27FC236}">
                <a16:creationId xmlns:a16="http://schemas.microsoft.com/office/drawing/2014/main" id="{5F85FFDB-73D5-4025-87D0-6A36730540B4}"/>
              </a:ext>
            </a:extLst>
          </p:cNvPr>
          <p:cNvGraphicFramePr>
            <a:graphicFrameLocks noGrp="1"/>
          </p:cNvGraphicFramePr>
          <p:nvPr>
            <p:extLst>
              <p:ext uri="{D42A27DB-BD31-4B8C-83A1-F6EECF244321}">
                <p14:modId xmlns:p14="http://schemas.microsoft.com/office/powerpoint/2010/main" val="2888397671"/>
              </p:ext>
            </p:extLst>
          </p:nvPr>
        </p:nvGraphicFramePr>
        <p:xfrm>
          <a:off x="1187624" y="1196752"/>
          <a:ext cx="3959120" cy="5001330"/>
        </p:xfrm>
        <a:graphic>
          <a:graphicData uri="http://schemas.openxmlformats.org/drawingml/2006/table">
            <a:tbl>
              <a:tblPr/>
              <a:tblGrid>
                <a:gridCol w="2092036">
                  <a:extLst>
                    <a:ext uri="{9D8B030D-6E8A-4147-A177-3AD203B41FA5}">
                      <a16:colId xmlns:a16="http://schemas.microsoft.com/office/drawing/2014/main" val="3266138729"/>
                    </a:ext>
                  </a:extLst>
                </a:gridCol>
                <a:gridCol w="618612">
                  <a:extLst>
                    <a:ext uri="{9D8B030D-6E8A-4147-A177-3AD203B41FA5}">
                      <a16:colId xmlns:a16="http://schemas.microsoft.com/office/drawing/2014/main" val="3066063128"/>
                    </a:ext>
                  </a:extLst>
                </a:gridCol>
                <a:gridCol w="618612">
                  <a:extLst>
                    <a:ext uri="{9D8B030D-6E8A-4147-A177-3AD203B41FA5}">
                      <a16:colId xmlns:a16="http://schemas.microsoft.com/office/drawing/2014/main" val="2544231989"/>
                    </a:ext>
                  </a:extLst>
                </a:gridCol>
                <a:gridCol w="629860">
                  <a:extLst>
                    <a:ext uri="{9D8B030D-6E8A-4147-A177-3AD203B41FA5}">
                      <a16:colId xmlns:a16="http://schemas.microsoft.com/office/drawing/2014/main" val="344461659"/>
                    </a:ext>
                  </a:extLst>
                </a:gridCol>
              </a:tblGrid>
              <a:tr h="431868">
                <a:tc>
                  <a:txBody>
                    <a:bodyPr/>
                    <a:lstStyle/>
                    <a:p>
                      <a:pPr algn="l" fontAlgn="ctr"/>
                      <a:r>
                        <a:rPr lang="en-US" sz="800" b="1" i="0" u="none" strike="noStrike" dirty="0">
                          <a:solidFill>
                            <a:srgbClr val="002060"/>
                          </a:solidFill>
                          <a:effectLst/>
                          <a:latin typeface="Calibri" panose="020F0502020204030204" pitchFamily="34" charset="0"/>
                        </a:rPr>
                        <a:t>RON '000</a:t>
                      </a:r>
                    </a:p>
                  </a:txBody>
                  <a:tcPr marL="0" marR="0" marT="0" marB="0" anchor="ctr">
                    <a:lnL>
                      <a:noFill/>
                    </a:lnL>
                    <a:lnR>
                      <a:noFill/>
                    </a:lnR>
                    <a:lnT>
                      <a:noFill/>
                    </a:lnT>
                    <a:lnB>
                      <a:noFill/>
                    </a:lnB>
                  </a:tcPr>
                </a:tc>
                <a:tc>
                  <a:txBody>
                    <a:bodyPr/>
                    <a:lstStyle/>
                    <a:p>
                      <a:pPr algn="ctr" fontAlgn="ctr"/>
                      <a:r>
                        <a:rPr lang="en-US" sz="800" b="1" i="0" u="none" strike="noStrike" dirty="0">
                          <a:solidFill>
                            <a:srgbClr val="002060"/>
                          </a:solidFill>
                          <a:effectLst/>
                          <a:latin typeface="Calibri" panose="020F0502020204030204" pitchFamily="34" charset="0"/>
                        </a:rPr>
                        <a:t>31.12.2022</a:t>
                      </a:r>
                      <a:br>
                        <a:rPr lang="en-US" sz="800" b="1" i="0" u="none" strike="noStrike" dirty="0">
                          <a:solidFill>
                            <a:srgbClr val="002060"/>
                          </a:solidFill>
                          <a:effectLst/>
                          <a:latin typeface="Calibri" panose="020F0502020204030204" pitchFamily="34" charset="0"/>
                        </a:rPr>
                      </a:br>
                      <a:r>
                        <a:rPr lang="en-US" sz="800" b="1" i="0" u="none" strike="noStrike" dirty="0">
                          <a:solidFill>
                            <a:srgbClr val="002060"/>
                          </a:solidFill>
                          <a:effectLst/>
                          <a:latin typeface="Calibri" panose="020F0502020204030204" pitchFamily="34" charset="0"/>
                        </a:rPr>
                        <a:t>(audited)</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2060"/>
                          </a:solidFill>
                          <a:effectLst/>
                          <a:latin typeface="Calibri" panose="020F0502020204030204" pitchFamily="34" charset="0"/>
                        </a:rPr>
                        <a:t>31.12.2021</a:t>
                      </a:r>
                      <a:br>
                        <a:rPr lang="en-US" sz="800" b="1" i="0" u="none" strike="noStrike" dirty="0">
                          <a:solidFill>
                            <a:srgbClr val="002060"/>
                          </a:solidFill>
                          <a:effectLst/>
                          <a:latin typeface="Calibri" panose="020F0502020204030204" pitchFamily="34" charset="0"/>
                        </a:rPr>
                      </a:br>
                      <a:r>
                        <a:rPr lang="en-US" sz="800" b="1" i="0" u="none" strike="noStrike" dirty="0">
                          <a:solidFill>
                            <a:srgbClr val="002060"/>
                          </a:solidFill>
                          <a:effectLst/>
                          <a:latin typeface="Calibri" panose="020F0502020204030204" pitchFamily="34" charset="0"/>
                        </a:rPr>
                        <a:t>(audited)</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a:solidFill>
                            <a:srgbClr val="002060"/>
                          </a:solidFill>
                          <a:effectLst/>
                          <a:latin typeface="Calibri" panose="020F0502020204030204" pitchFamily="34" charset="0"/>
                        </a:rPr>
                        <a:t>Variation </a:t>
                      </a:r>
                      <a:br>
                        <a:rPr lang="en-US" sz="800" b="1" i="0" u="none" strike="noStrike">
                          <a:solidFill>
                            <a:srgbClr val="002060"/>
                          </a:solidFill>
                          <a:effectLst/>
                          <a:latin typeface="Calibri" panose="020F0502020204030204" pitchFamily="34" charset="0"/>
                        </a:rPr>
                      </a:br>
                      <a:r>
                        <a:rPr lang="en-US" sz="800" b="1" i="0" u="none" strike="noStrike">
                          <a:solidFill>
                            <a:srgbClr val="002060"/>
                          </a:solidFill>
                          <a:effectLst/>
                          <a:latin typeface="Calibri" panose="020F0502020204030204" pitchFamily="34" charset="0"/>
                        </a:rPr>
                        <a:t>(%)</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18212377"/>
                  </a:ext>
                </a:extLst>
              </a:tr>
              <a:tr h="144070">
                <a:tc>
                  <a:txBody>
                    <a:bodyPr/>
                    <a:lstStyle/>
                    <a:p>
                      <a:pPr algn="l" fontAlgn="ctr"/>
                      <a:endParaRPr lang="en-US" sz="800" b="1" i="0" u="none" strike="noStrike" dirty="0">
                        <a:solidFill>
                          <a:srgbClr val="00206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ctr" fontAlgn="ctr"/>
                      <a:r>
                        <a:rPr lang="en-US" sz="800" b="1" i="0" u="none" strike="noStrike">
                          <a:solidFill>
                            <a:srgbClr val="002060"/>
                          </a:solidFill>
                          <a:effectLst/>
                          <a:latin typeface="Calibri" panose="020F0502020204030204" pitchFamily="34" charset="0"/>
                        </a:rPr>
                        <a:t>A</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a:solidFill>
                            <a:srgbClr val="002060"/>
                          </a:solidFill>
                          <a:effectLst/>
                          <a:latin typeface="Calibri" panose="020F0502020204030204" pitchFamily="34" charset="0"/>
                        </a:rPr>
                        <a:t>B</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a:solidFill>
                            <a:srgbClr val="002060"/>
                          </a:solidFill>
                          <a:effectLst/>
                          <a:latin typeface="Calibri" panose="020F0502020204030204" pitchFamily="34" charset="0"/>
                        </a:rPr>
                        <a:t>C = (A - B)/B</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2753928"/>
                  </a:ext>
                </a:extLst>
              </a:tr>
              <a:tr h="144070">
                <a:tc>
                  <a:txBody>
                    <a:bodyPr/>
                    <a:lstStyle/>
                    <a:p>
                      <a:pPr algn="l" fontAlgn="ctr"/>
                      <a:endParaRPr lang="en-US" sz="800" b="1" i="0" u="none" strike="noStrike" dirty="0">
                        <a:solidFill>
                          <a:srgbClr val="002060"/>
                        </a:solidFill>
                        <a:effectLst/>
                        <a:latin typeface="Calibri" panose="020F0502020204030204" pitchFamily="34" charset="0"/>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en-US" sz="8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8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800" b="1" i="0" u="none" strike="noStrike">
                        <a:solidFill>
                          <a:srgbClr val="00206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73016793"/>
                  </a:ext>
                </a:extLst>
              </a:tr>
              <a:tr h="144070">
                <a:tc>
                  <a:txBody>
                    <a:bodyPr/>
                    <a:lstStyle/>
                    <a:p>
                      <a:pPr algn="l" fontAlgn="ctr"/>
                      <a:r>
                        <a:rPr lang="en-US" sz="800" b="1" i="0" u="none" strike="noStrike" dirty="0">
                          <a:solidFill>
                            <a:srgbClr val="002060"/>
                          </a:solidFill>
                          <a:effectLst/>
                          <a:latin typeface="Calibri" panose="020F0502020204030204" pitchFamily="34" charset="0"/>
                        </a:rPr>
                        <a:t>Total non-current assets</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a:solidFill>
                            <a:srgbClr val="002060"/>
                          </a:solidFill>
                          <a:effectLst/>
                          <a:latin typeface="Calibri" panose="020F0502020204030204" pitchFamily="34" charset="0"/>
                        </a:rPr>
                        <a:t>6,049,279</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a:solidFill>
                            <a:srgbClr val="002060"/>
                          </a:solidFill>
                          <a:effectLst/>
                          <a:latin typeface="Calibri" panose="020F0502020204030204" pitchFamily="34" charset="0"/>
                        </a:rPr>
                        <a:t>6,110,845</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a:solidFill>
                            <a:srgbClr val="002060"/>
                          </a:solidFill>
                          <a:effectLst/>
                          <a:latin typeface="Calibri" panose="020F0502020204030204" pitchFamily="34" charset="0"/>
                        </a:rPr>
                        <a:t>(1.0%)</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5552449"/>
                  </a:ext>
                </a:extLst>
              </a:tr>
              <a:tr h="216042">
                <a:tc>
                  <a:txBody>
                    <a:bodyPr/>
                    <a:lstStyle/>
                    <a:p>
                      <a:pPr algn="l" fontAlgn="ctr"/>
                      <a:endParaRPr lang="en-US" sz="800" b="1" i="0" u="none" strike="noStrike" dirty="0">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800" b="1"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800" b="1"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800" b="1"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09210674"/>
                  </a:ext>
                </a:extLst>
              </a:tr>
              <a:tr h="144070">
                <a:tc>
                  <a:txBody>
                    <a:bodyPr/>
                    <a:lstStyle/>
                    <a:p>
                      <a:pPr algn="l" fontAlgn="ctr"/>
                      <a:r>
                        <a:rPr lang="en-US" sz="800" b="0" i="0" u="none" strike="noStrike" dirty="0">
                          <a:solidFill>
                            <a:srgbClr val="000000"/>
                          </a:solidFill>
                          <a:effectLst/>
                          <a:latin typeface="Calibri" panose="020F0502020204030204" pitchFamily="34" charset="0"/>
                        </a:rPr>
                        <a:t>Inventories</a:t>
                      </a:r>
                    </a:p>
                  </a:txBody>
                  <a:tcPr marL="0" marR="0" marT="0"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653,200</a:t>
                      </a:r>
                    </a:p>
                  </a:txBody>
                  <a:tcPr marL="0" marR="0" marT="0"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560,150</a:t>
                      </a:r>
                    </a:p>
                  </a:txBody>
                  <a:tcPr marL="0" marR="0" marT="0"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16.6%</a:t>
                      </a:r>
                    </a:p>
                  </a:txBody>
                  <a:tcPr marL="0" marR="0" marT="0" marB="0" anchor="ctr">
                    <a:lnL>
                      <a:noFill/>
                    </a:lnL>
                    <a:lnR>
                      <a:noFill/>
                    </a:lnR>
                    <a:lnT>
                      <a:noFill/>
                    </a:lnT>
                    <a:lnB>
                      <a:noFill/>
                    </a:lnB>
                  </a:tcPr>
                </a:tc>
                <a:extLst>
                  <a:ext uri="{0D108BD9-81ED-4DB2-BD59-A6C34878D82A}">
                    <a16:rowId xmlns:a16="http://schemas.microsoft.com/office/drawing/2014/main" val="928368506"/>
                  </a:ext>
                </a:extLst>
              </a:tr>
              <a:tr h="144070">
                <a:tc>
                  <a:txBody>
                    <a:bodyPr/>
                    <a:lstStyle/>
                    <a:p>
                      <a:pPr algn="l" fontAlgn="ctr"/>
                      <a:r>
                        <a:rPr lang="en-US" sz="800" b="0" i="0" u="none" strike="noStrike" dirty="0">
                          <a:solidFill>
                            <a:srgbClr val="000000"/>
                          </a:solidFill>
                          <a:effectLst/>
                          <a:latin typeface="Calibri" panose="020F0502020204030204" pitchFamily="34" charset="0"/>
                        </a:rPr>
                        <a:t>Trade receivables</a:t>
                      </a:r>
                    </a:p>
                  </a:txBody>
                  <a:tcPr marL="0" marR="0" marT="0"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438,540</a:t>
                      </a:r>
                    </a:p>
                  </a:txBody>
                  <a:tcPr marL="0" marR="0" marT="0"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220,487</a:t>
                      </a:r>
                    </a:p>
                  </a:txBody>
                  <a:tcPr marL="0" marR="0" marT="0"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98.9%</a:t>
                      </a:r>
                    </a:p>
                  </a:txBody>
                  <a:tcPr marL="0" marR="0" marT="0" marB="0" anchor="ctr">
                    <a:lnL>
                      <a:noFill/>
                    </a:lnL>
                    <a:lnR>
                      <a:noFill/>
                    </a:lnR>
                    <a:lnT>
                      <a:noFill/>
                    </a:lnT>
                    <a:lnB>
                      <a:noFill/>
                    </a:lnB>
                  </a:tcPr>
                </a:tc>
                <a:extLst>
                  <a:ext uri="{0D108BD9-81ED-4DB2-BD59-A6C34878D82A}">
                    <a16:rowId xmlns:a16="http://schemas.microsoft.com/office/drawing/2014/main" val="3422599531"/>
                  </a:ext>
                </a:extLst>
              </a:tr>
              <a:tr h="144070">
                <a:tc>
                  <a:txBody>
                    <a:bodyPr/>
                    <a:lstStyle/>
                    <a:p>
                      <a:pPr algn="l" fontAlgn="ctr"/>
                      <a:r>
                        <a:rPr lang="en-US" sz="800" b="0" i="0" u="none" strike="noStrike" dirty="0">
                          <a:solidFill>
                            <a:srgbClr val="000000"/>
                          </a:solidFill>
                          <a:effectLst/>
                          <a:latin typeface="Calibri" panose="020F0502020204030204" pitchFamily="34" charset="0"/>
                        </a:rPr>
                        <a:t>Other financial assets at </a:t>
                      </a:r>
                      <a:r>
                        <a:rPr lang="en-US" sz="800" b="0" i="0" u="none" strike="noStrike" dirty="0" err="1">
                          <a:solidFill>
                            <a:srgbClr val="000000"/>
                          </a:solidFill>
                          <a:effectLst/>
                          <a:latin typeface="Calibri" panose="020F0502020204030204" pitchFamily="34" charset="0"/>
                        </a:rPr>
                        <a:t>amortised</a:t>
                      </a:r>
                      <a:r>
                        <a:rPr lang="en-US" sz="800" b="0" i="0" u="none" strike="noStrike" dirty="0">
                          <a:solidFill>
                            <a:srgbClr val="000000"/>
                          </a:solidFill>
                          <a:effectLst/>
                          <a:latin typeface="Calibri" panose="020F0502020204030204" pitchFamily="34" charset="0"/>
                        </a:rPr>
                        <a:t> cost</a:t>
                      </a:r>
                    </a:p>
                  </a:txBody>
                  <a:tcPr marL="0" marR="0" marT="0"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140,955</a:t>
                      </a:r>
                    </a:p>
                  </a:txBody>
                  <a:tcPr marL="0" marR="0" marT="0"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87,270</a:t>
                      </a:r>
                    </a:p>
                  </a:txBody>
                  <a:tcPr marL="0" marR="0" marT="0"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61.5%</a:t>
                      </a:r>
                    </a:p>
                  </a:txBody>
                  <a:tcPr marL="0" marR="0" marT="0" marB="0" anchor="ctr">
                    <a:lnL>
                      <a:noFill/>
                    </a:lnL>
                    <a:lnR>
                      <a:noFill/>
                    </a:lnR>
                    <a:lnT>
                      <a:noFill/>
                    </a:lnT>
                    <a:lnB>
                      <a:noFill/>
                    </a:lnB>
                  </a:tcPr>
                </a:tc>
                <a:extLst>
                  <a:ext uri="{0D108BD9-81ED-4DB2-BD59-A6C34878D82A}">
                    <a16:rowId xmlns:a16="http://schemas.microsoft.com/office/drawing/2014/main" val="373752470"/>
                  </a:ext>
                </a:extLst>
              </a:tr>
              <a:tr h="144070">
                <a:tc>
                  <a:txBody>
                    <a:bodyPr/>
                    <a:lstStyle/>
                    <a:p>
                      <a:pPr algn="l" fontAlgn="ctr"/>
                      <a:r>
                        <a:rPr lang="en-US" sz="800" b="0" i="0" u="none" strike="noStrike" dirty="0">
                          <a:solidFill>
                            <a:srgbClr val="000000"/>
                          </a:solidFill>
                          <a:effectLst/>
                          <a:latin typeface="Calibri" panose="020F0502020204030204" pitchFamily="34" charset="0"/>
                        </a:rPr>
                        <a:t>Cash and cash equivalents (incl. deposits)</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4,510,799</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2,646,373</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70.5%</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5294789"/>
                  </a:ext>
                </a:extLst>
              </a:tr>
              <a:tr h="144070">
                <a:tc>
                  <a:txBody>
                    <a:bodyPr/>
                    <a:lstStyle/>
                    <a:p>
                      <a:pPr algn="l" fontAlgn="ctr"/>
                      <a:r>
                        <a:rPr lang="en-US" sz="800" b="1" i="0" u="none" strike="noStrike" dirty="0">
                          <a:solidFill>
                            <a:srgbClr val="002060"/>
                          </a:solidFill>
                          <a:effectLst/>
                          <a:latin typeface="Calibri" panose="020F0502020204030204" pitchFamily="34" charset="0"/>
                        </a:rPr>
                        <a:t>Total current assets</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a:solidFill>
                            <a:srgbClr val="002060"/>
                          </a:solidFill>
                          <a:effectLst/>
                          <a:latin typeface="Calibri" panose="020F0502020204030204" pitchFamily="34" charset="0"/>
                        </a:rPr>
                        <a:t>5,743,493</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a:solidFill>
                            <a:srgbClr val="002060"/>
                          </a:solidFill>
                          <a:effectLst/>
                          <a:latin typeface="Calibri" panose="020F0502020204030204" pitchFamily="34" charset="0"/>
                        </a:rPr>
                        <a:t>3,514,280</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a:solidFill>
                            <a:srgbClr val="002060"/>
                          </a:solidFill>
                          <a:effectLst/>
                          <a:latin typeface="Calibri" panose="020F0502020204030204" pitchFamily="34" charset="0"/>
                        </a:rPr>
                        <a:t>63.4%</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7295837"/>
                  </a:ext>
                </a:extLst>
              </a:tr>
              <a:tr h="150334">
                <a:tc>
                  <a:txBody>
                    <a:bodyPr/>
                    <a:lstStyle/>
                    <a:p>
                      <a:pPr algn="l" fontAlgn="ctr"/>
                      <a:r>
                        <a:rPr lang="en-US" sz="800" b="1" i="0" u="none" strike="noStrike" dirty="0">
                          <a:solidFill>
                            <a:srgbClr val="002060"/>
                          </a:solidFill>
                          <a:effectLst/>
                          <a:latin typeface="Calibri" panose="020F0502020204030204" pitchFamily="34" charset="0"/>
                        </a:rPr>
                        <a:t>Total assets</a:t>
                      </a:r>
                    </a:p>
                  </a:txBody>
                  <a:tcPr marL="0" marR="0" marT="0"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800" b="1" i="0" u="none" strike="noStrike">
                          <a:solidFill>
                            <a:srgbClr val="002060"/>
                          </a:solidFill>
                          <a:effectLst/>
                          <a:latin typeface="Calibri" panose="020F0502020204030204" pitchFamily="34" charset="0"/>
                        </a:rPr>
                        <a:t>11,792,772</a:t>
                      </a:r>
                    </a:p>
                  </a:txBody>
                  <a:tcPr marL="0" marR="0" marT="0"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800" b="1" i="0" u="none" strike="noStrike">
                          <a:solidFill>
                            <a:srgbClr val="002060"/>
                          </a:solidFill>
                          <a:effectLst/>
                          <a:latin typeface="Calibri" panose="020F0502020204030204" pitchFamily="34" charset="0"/>
                        </a:rPr>
                        <a:t>9,625,125</a:t>
                      </a:r>
                    </a:p>
                  </a:txBody>
                  <a:tcPr marL="0" marR="0" marT="0"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800" b="1" i="0" u="none" strike="noStrike">
                          <a:solidFill>
                            <a:srgbClr val="002060"/>
                          </a:solidFill>
                          <a:effectLst/>
                          <a:latin typeface="Calibri" panose="020F0502020204030204" pitchFamily="34" charset="0"/>
                        </a:rPr>
                        <a:t>22.5%</a:t>
                      </a:r>
                    </a:p>
                  </a:txBody>
                  <a:tcPr marL="0" marR="0" marT="0"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815255669"/>
                  </a:ext>
                </a:extLst>
              </a:tr>
              <a:tr h="150334">
                <a:tc>
                  <a:txBody>
                    <a:bodyPr/>
                    <a:lstStyle/>
                    <a:p>
                      <a:pPr algn="l" fontAlgn="ctr"/>
                      <a:endParaRPr lang="en-US" sz="800" b="0" i="0" u="none" strike="noStrike" dirty="0">
                        <a:solidFill>
                          <a:srgbClr val="000000"/>
                        </a:solidFill>
                        <a:effectLst/>
                        <a:latin typeface="Calibri" panose="020F0502020204030204" pitchFamily="34" charset="0"/>
                      </a:endParaRPr>
                    </a:p>
                  </a:txBody>
                  <a:tcPr marL="0" marR="0" marT="0"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0" marR="0" marT="0"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0" marR="0" marT="0"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0" marR="0" marT="0" marB="0" anchor="ctr">
                    <a:lnL>
                      <a:noFill/>
                    </a:lnL>
                    <a:lnR>
                      <a:noFill/>
                    </a:lnR>
                    <a:lnT w="25400" cap="flat" cmpd="dbl"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610006724"/>
                  </a:ext>
                </a:extLst>
              </a:tr>
              <a:tr h="144070">
                <a:tc>
                  <a:txBody>
                    <a:bodyPr/>
                    <a:lstStyle/>
                    <a:p>
                      <a:pPr algn="l" fontAlgn="ctr"/>
                      <a:r>
                        <a:rPr lang="en-US" sz="800" b="0" i="0" u="none" strike="noStrike" dirty="0">
                          <a:solidFill>
                            <a:srgbClr val="000000"/>
                          </a:solidFill>
                          <a:effectLst/>
                          <a:latin typeface="Calibri" panose="020F0502020204030204" pitchFamily="34" charset="0"/>
                        </a:rPr>
                        <a:t>Share capital and premium</a:t>
                      </a:r>
                    </a:p>
                  </a:txBody>
                  <a:tcPr marL="0" marR="0" marT="0"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3,243,416</a:t>
                      </a:r>
                    </a:p>
                  </a:txBody>
                  <a:tcPr marL="0" marR="0" marT="0"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3,243,416</a:t>
                      </a:r>
                    </a:p>
                  </a:txBody>
                  <a:tcPr marL="0" marR="0" marT="0"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0.0%</a:t>
                      </a:r>
                    </a:p>
                  </a:txBody>
                  <a:tcPr marL="0" marR="0" marT="0" marB="0" anchor="ctr">
                    <a:lnL>
                      <a:noFill/>
                    </a:lnL>
                    <a:lnR>
                      <a:noFill/>
                    </a:lnR>
                    <a:lnT>
                      <a:noFill/>
                    </a:lnT>
                    <a:lnB>
                      <a:noFill/>
                    </a:lnB>
                  </a:tcPr>
                </a:tc>
                <a:extLst>
                  <a:ext uri="{0D108BD9-81ED-4DB2-BD59-A6C34878D82A}">
                    <a16:rowId xmlns:a16="http://schemas.microsoft.com/office/drawing/2014/main" val="211547347"/>
                  </a:ext>
                </a:extLst>
              </a:tr>
              <a:tr h="144070">
                <a:tc>
                  <a:txBody>
                    <a:bodyPr/>
                    <a:lstStyle/>
                    <a:p>
                      <a:pPr algn="l" fontAlgn="ctr"/>
                      <a:r>
                        <a:rPr lang="en-US" sz="800" b="0" i="0" u="none" strike="noStrike" dirty="0">
                          <a:solidFill>
                            <a:srgbClr val="000000"/>
                          </a:solidFill>
                          <a:effectLst/>
                          <a:latin typeface="Calibri" panose="020F0502020204030204" pitchFamily="34" charset="0"/>
                        </a:rPr>
                        <a:t>Prepaid share reserve</a:t>
                      </a:r>
                    </a:p>
                  </a:txBody>
                  <a:tcPr marL="0" marR="0" marT="0"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21,554</a:t>
                      </a:r>
                    </a:p>
                  </a:txBody>
                  <a:tcPr marL="0" marR="0" marT="0"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21,554</a:t>
                      </a:r>
                    </a:p>
                  </a:txBody>
                  <a:tcPr marL="0" marR="0" marT="0"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0.0%</a:t>
                      </a:r>
                    </a:p>
                  </a:txBody>
                  <a:tcPr marL="0" marR="0" marT="0" marB="0" anchor="ctr">
                    <a:lnL>
                      <a:noFill/>
                    </a:lnL>
                    <a:lnR>
                      <a:noFill/>
                    </a:lnR>
                    <a:lnT>
                      <a:noFill/>
                    </a:lnT>
                    <a:lnB>
                      <a:noFill/>
                    </a:lnB>
                  </a:tcPr>
                </a:tc>
                <a:extLst>
                  <a:ext uri="{0D108BD9-81ED-4DB2-BD59-A6C34878D82A}">
                    <a16:rowId xmlns:a16="http://schemas.microsoft.com/office/drawing/2014/main" val="1224079203"/>
                  </a:ext>
                </a:extLst>
              </a:tr>
              <a:tr h="144070">
                <a:tc>
                  <a:txBody>
                    <a:bodyPr/>
                    <a:lstStyle/>
                    <a:p>
                      <a:pPr algn="l" fontAlgn="ctr"/>
                      <a:r>
                        <a:rPr lang="en-US" sz="800" b="0" i="0" u="none" strike="noStrike" dirty="0">
                          <a:solidFill>
                            <a:srgbClr val="000000"/>
                          </a:solidFill>
                          <a:effectLst/>
                          <a:latin typeface="Calibri" panose="020F0502020204030204" pitchFamily="34" charset="0"/>
                        </a:rPr>
                        <a:t>Revaluation reserve</a:t>
                      </a:r>
                    </a:p>
                  </a:txBody>
                  <a:tcPr marL="0" marR="0" marT="0"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394,370</a:t>
                      </a:r>
                    </a:p>
                  </a:txBody>
                  <a:tcPr marL="0" marR="0" marT="0"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451,743</a:t>
                      </a:r>
                    </a:p>
                  </a:txBody>
                  <a:tcPr marL="0" marR="0" marT="0"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(12.7%)</a:t>
                      </a:r>
                    </a:p>
                  </a:txBody>
                  <a:tcPr marL="0" marR="0" marT="0" marB="0" anchor="ctr">
                    <a:lnL>
                      <a:noFill/>
                    </a:lnL>
                    <a:lnR>
                      <a:noFill/>
                    </a:lnR>
                    <a:lnT>
                      <a:noFill/>
                    </a:lnT>
                    <a:lnB>
                      <a:noFill/>
                    </a:lnB>
                  </a:tcPr>
                </a:tc>
                <a:extLst>
                  <a:ext uri="{0D108BD9-81ED-4DB2-BD59-A6C34878D82A}">
                    <a16:rowId xmlns:a16="http://schemas.microsoft.com/office/drawing/2014/main" val="134964926"/>
                  </a:ext>
                </a:extLst>
              </a:tr>
              <a:tr h="144070">
                <a:tc>
                  <a:txBody>
                    <a:bodyPr/>
                    <a:lstStyle/>
                    <a:p>
                      <a:pPr algn="l" fontAlgn="ctr"/>
                      <a:r>
                        <a:rPr lang="en-US" sz="800" b="0" i="0" u="none" strike="noStrike" dirty="0">
                          <a:solidFill>
                            <a:srgbClr val="000000"/>
                          </a:solidFill>
                          <a:effectLst/>
                          <a:latin typeface="Calibri" panose="020F0502020204030204" pitchFamily="34" charset="0"/>
                        </a:rPr>
                        <a:t>Retained earnings</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6,876,166</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4,648,549</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47.9%</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8417317"/>
                  </a:ext>
                </a:extLst>
              </a:tr>
              <a:tr h="150334">
                <a:tc>
                  <a:txBody>
                    <a:bodyPr/>
                    <a:lstStyle/>
                    <a:p>
                      <a:pPr algn="l" fontAlgn="ctr"/>
                      <a:r>
                        <a:rPr lang="en-US" sz="800" b="1" i="0" u="none" strike="noStrike" dirty="0">
                          <a:solidFill>
                            <a:srgbClr val="002060"/>
                          </a:solidFill>
                          <a:effectLst/>
                          <a:latin typeface="Calibri" panose="020F0502020204030204" pitchFamily="34" charset="0"/>
                        </a:rPr>
                        <a:t>Total shareholder's equity</a:t>
                      </a:r>
                    </a:p>
                  </a:txBody>
                  <a:tcPr marL="0" marR="0" marT="0"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800" b="1" i="0" u="none" strike="noStrike">
                          <a:solidFill>
                            <a:srgbClr val="002060"/>
                          </a:solidFill>
                          <a:effectLst/>
                          <a:latin typeface="Calibri" panose="020F0502020204030204" pitchFamily="34" charset="0"/>
                        </a:rPr>
                        <a:t>10,535,505</a:t>
                      </a:r>
                    </a:p>
                  </a:txBody>
                  <a:tcPr marL="0" marR="0" marT="0"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800" b="1" i="0" u="none" strike="noStrike">
                          <a:solidFill>
                            <a:srgbClr val="002060"/>
                          </a:solidFill>
                          <a:effectLst/>
                          <a:latin typeface="Calibri" panose="020F0502020204030204" pitchFamily="34" charset="0"/>
                        </a:rPr>
                        <a:t>8,365,261</a:t>
                      </a:r>
                    </a:p>
                  </a:txBody>
                  <a:tcPr marL="0" marR="0" marT="0"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800" b="1" i="0" u="none" strike="noStrike">
                          <a:solidFill>
                            <a:srgbClr val="002060"/>
                          </a:solidFill>
                          <a:effectLst/>
                          <a:latin typeface="Calibri" panose="020F0502020204030204" pitchFamily="34" charset="0"/>
                        </a:rPr>
                        <a:t>25.9%</a:t>
                      </a:r>
                    </a:p>
                  </a:txBody>
                  <a:tcPr marL="0" marR="0" marT="0"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86248809"/>
                  </a:ext>
                </a:extLst>
              </a:tr>
              <a:tr h="150334">
                <a:tc>
                  <a:txBody>
                    <a:bodyPr/>
                    <a:lstStyle/>
                    <a:p>
                      <a:pPr algn="l" fontAlgn="ctr"/>
                      <a:endParaRPr lang="en-US" sz="800" b="1" i="0" u="none" strike="noStrike" dirty="0">
                        <a:solidFill>
                          <a:srgbClr val="000000"/>
                        </a:solidFill>
                        <a:effectLst/>
                        <a:latin typeface="Calibri" panose="020F0502020204030204" pitchFamily="34" charset="0"/>
                      </a:endParaRPr>
                    </a:p>
                  </a:txBody>
                  <a:tcPr marL="0" marR="0" marT="0"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endParaRPr lang="en-US" sz="800" b="1" i="0" u="none" strike="noStrike">
                        <a:solidFill>
                          <a:srgbClr val="000000"/>
                        </a:solidFill>
                        <a:effectLst/>
                        <a:latin typeface="Calibri" panose="020F0502020204030204" pitchFamily="34" charset="0"/>
                      </a:endParaRPr>
                    </a:p>
                  </a:txBody>
                  <a:tcPr marL="0" marR="0" marT="0"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endParaRPr lang="en-US" sz="800" b="1" i="0" u="none" strike="noStrike">
                        <a:solidFill>
                          <a:srgbClr val="000000"/>
                        </a:solidFill>
                        <a:effectLst/>
                        <a:latin typeface="Calibri" panose="020F0502020204030204" pitchFamily="34" charset="0"/>
                      </a:endParaRPr>
                    </a:p>
                  </a:txBody>
                  <a:tcPr marL="0" marR="0" marT="0"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endParaRPr lang="en-US" sz="800" b="1" i="0" u="none" strike="noStrike">
                        <a:solidFill>
                          <a:srgbClr val="000000"/>
                        </a:solidFill>
                        <a:effectLst/>
                        <a:latin typeface="Calibri" panose="020F0502020204030204" pitchFamily="34" charset="0"/>
                      </a:endParaRPr>
                    </a:p>
                  </a:txBody>
                  <a:tcPr marL="0" marR="0" marT="0" marB="0" anchor="ctr">
                    <a:lnL>
                      <a:noFill/>
                    </a:lnL>
                    <a:lnR>
                      <a:noFill/>
                    </a:lnR>
                    <a:lnT w="25400" cap="flat" cmpd="dbl"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121265056"/>
                  </a:ext>
                </a:extLst>
              </a:tr>
              <a:tr h="144070">
                <a:tc>
                  <a:txBody>
                    <a:bodyPr/>
                    <a:lstStyle/>
                    <a:p>
                      <a:pPr algn="l" fontAlgn="ctr"/>
                      <a:r>
                        <a:rPr lang="en-US" sz="800" b="0" i="0" u="none" strike="noStrike" dirty="0">
                          <a:solidFill>
                            <a:srgbClr val="000000"/>
                          </a:solidFill>
                          <a:effectLst/>
                          <a:latin typeface="Calibri" panose="020F0502020204030204" pitchFamily="34" charset="0"/>
                        </a:rPr>
                        <a:t>Long term borrowings</a:t>
                      </a:r>
                    </a:p>
                  </a:txBody>
                  <a:tcPr marL="0" marR="0" marT="0"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64,811</a:t>
                      </a:r>
                    </a:p>
                  </a:txBody>
                  <a:tcPr marL="0" marR="0" marT="0"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130,135</a:t>
                      </a:r>
                    </a:p>
                  </a:txBody>
                  <a:tcPr marL="0" marR="0" marT="0"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(50.2%)</a:t>
                      </a:r>
                    </a:p>
                  </a:txBody>
                  <a:tcPr marL="0" marR="0" marT="0" marB="0" anchor="ctr">
                    <a:lnL>
                      <a:noFill/>
                    </a:lnL>
                    <a:lnR>
                      <a:noFill/>
                    </a:lnR>
                    <a:lnT>
                      <a:noFill/>
                    </a:lnT>
                    <a:lnB>
                      <a:noFill/>
                    </a:lnB>
                  </a:tcPr>
                </a:tc>
                <a:extLst>
                  <a:ext uri="{0D108BD9-81ED-4DB2-BD59-A6C34878D82A}">
                    <a16:rowId xmlns:a16="http://schemas.microsoft.com/office/drawing/2014/main" val="651763756"/>
                  </a:ext>
                </a:extLst>
              </a:tr>
              <a:tr h="144070">
                <a:tc>
                  <a:txBody>
                    <a:bodyPr/>
                    <a:lstStyle/>
                    <a:p>
                      <a:pPr algn="l" fontAlgn="ctr"/>
                      <a:r>
                        <a:rPr lang="en-US" sz="800" b="0" i="0" u="none" strike="noStrike">
                          <a:solidFill>
                            <a:srgbClr val="000000"/>
                          </a:solidFill>
                          <a:effectLst/>
                          <a:latin typeface="Calibri" panose="020F0502020204030204" pitchFamily="34" charset="0"/>
                        </a:rPr>
                        <a:t>Long term lease liabilities</a:t>
                      </a:r>
                    </a:p>
                  </a:txBody>
                  <a:tcPr marL="0" marR="0" marT="0"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12,831</a:t>
                      </a:r>
                    </a:p>
                  </a:txBody>
                  <a:tcPr marL="0" marR="0" marT="0"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911</a:t>
                      </a:r>
                    </a:p>
                  </a:txBody>
                  <a:tcPr marL="0" marR="0" marT="0"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1309.1%</a:t>
                      </a:r>
                    </a:p>
                  </a:txBody>
                  <a:tcPr marL="0" marR="0" marT="0" marB="0" anchor="ctr">
                    <a:lnL>
                      <a:noFill/>
                    </a:lnL>
                    <a:lnR>
                      <a:noFill/>
                    </a:lnR>
                    <a:lnT>
                      <a:noFill/>
                    </a:lnT>
                    <a:lnB>
                      <a:noFill/>
                    </a:lnB>
                  </a:tcPr>
                </a:tc>
                <a:extLst>
                  <a:ext uri="{0D108BD9-81ED-4DB2-BD59-A6C34878D82A}">
                    <a16:rowId xmlns:a16="http://schemas.microsoft.com/office/drawing/2014/main" val="2460069280"/>
                  </a:ext>
                </a:extLst>
              </a:tr>
              <a:tr h="144070">
                <a:tc>
                  <a:txBody>
                    <a:bodyPr/>
                    <a:lstStyle/>
                    <a:p>
                      <a:pPr algn="l" fontAlgn="ctr"/>
                      <a:r>
                        <a:rPr lang="en-US" sz="800" b="0" i="0" u="none" strike="noStrike" dirty="0">
                          <a:solidFill>
                            <a:srgbClr val="000000"/>
                          </a:solidFill>
                          <a:effectLst/>
                          <a:latin typeface="Calibri" panose="020F0502020204030204" pitchFamily="34" charset="0"/>
                        </a:rPr>
                        <a:t>Provisions for risks and expenses</a:t>
                      </a:r>
                    </a:p>
                  </a:txBody>
                  <a:tcPr marL="0" marR="0" marT="0"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174,505</a:t>
                      </a:r>
                    </a:p>
                  </a:txBody>
                  <a:tcPr marL="0" marR="0" marT="0"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245,823</a:t>
                      </a:r>
                    </a:p>
                  </a:txBody>
                  <a:tcPr marL="0" marR="0" marT="0"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(29.0%)</a:t>
                      </a:r>
                    </a:p>
                  </a:txBody>
                  <a:tcPr marL="0" marR="0" marT="0" marB="0" anchor="ctr">
                    <a:lnL>
                      <a:noFill/>
                    </a:lnL>
                    <a:lnR>
                      <a:noFill/>
                    </a:lnR>
                    <a:lnT>
                      <a:noFill/>
                    </a:lnT>
                    <a:lnB>
                      <a:noFill/>
                    </a:lnB>
                  </a:tcPr>
                </a:tc>
                <a:extLst>
                  <a:ext uri="{0D108BD9-81ED-4DB2-BD59-A6C34878D82A}">
                    <a16:rowId xmlns:a16="http://schemas.microsoft.com/office/drawing/2014/main" val="2701572586"/>
                  </a:ext>
                </a:extLst>
              </a:tr>
              <a:tr h="144070">
                <a:tc>
                  <a:txBody>
                    <a:bodyPr/>
                    <a:lstStyle/>
                    <a:p>
                      <a:pPr algn="l" fontAlgn="ctr"/>
                      <a:r>
                        <a:rPr lang="en-US" sz="800" b="0" i="0" u="none" strike="noStrike" dirty="0">
                          <a:solidFill>
                            <a:srgbClr val="000000"/>
                          </a:solidFill>
                          <a:effectLst/>
                          <a:latin typeface="Calibri" panose="020F0502020204030204" pitchFamily="34" charset="0"/>
                        </a:rPr>
                        <a:t>Other non-current liabilities</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204,615</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220,695</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(7.3%)</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0732858"/>
                  </a:ext>
                </a:extLst>
              </a:tr>
              <a:tr h="144070">
                <a:tc>
                  <a:txBody>
                    <a:bodyPr/>
                    <a:lstStyle/>
                    <a:p>
                      <a:pPr algn="l" fontAlgn="ctr"/>
                      <a:r>
                        <a:rPr lang="en-US" sz="800" b="1" i="0" u="none" strike="noStrike">
                          <a:solidFill>
                            <a:srgbClr val="002060"/>
                          </a:solidFill>
                          <a:effectLst/>
                          <a:latin typeface="Calibri" panose="020F0502020204030204" pitchFamily="34" charset="0"/>
                        </a:rPr>
                        <a:t>Total non-current liabilities</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a:solidFill>
                            <a:srgbClr val="002060"/>
                          </a:solidFill>
                          <a:effectLst/>
                          <a:latin typeface="Calibri" panose="020F0502020204030204" pitchFamily="34" charset="0"/>
                        </a:rPr>
                        <a:t>456,762</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a:solidFill>
                            <a:srgbClr val="002060"/>
                          </a:solidFill>
                          <a:effectLst/>
                          <a:latin typeface="Calibri" panose="020F0502020204030204" pitchFamily="34" charset="0"/>
                        </a:rPr>
                        <a:t>597,564</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a:solidFill>
                            <a:srgbClr val="002060"/>
                          </a:solidFill>
                          <a:effectLst/>
                          <a:latin typeface="Calibri" panose="020F0502020204030204" pitchFamily="34" charset="0"/>
                        </a:rPr>
                        <a:t>(23.6%)</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60561"/>
                  </a:ext>
                </a:extLst>
              </a:tr>
              <a:tr h="144070">
                <a:tc>
                  <a:txBody>
                    <a:bodyPr/>
                    <a:lstStyle/>
                    <a:p>
                      <a:pPr algn="l" fontAlgn="ctr"/>
                      <a:endParaRPr lang="en-US" sz="800" b="1"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800" b="1"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800" b="1"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800" b="1"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831169821"/>
                  </a:ext>
                </a:extLst>
              </a:tr>
              <a:tr h="144070">
                <a:tc>
                  <a:txBody>
                    <a:bodyPr/>
                    <a:lstStyle/>
                    <a:p>
                      <a:pPr algn="l" fontAlgn="ctr"/>
                      <a:r>
                        <a:rPr lang="en-US" sz="800" b="0" i="0" u="none" strike="noStrike">
                          <a:solidFill>
                            <a:srgbClr val="000000"/>
                          </a:solidFill>
                          <a:effectLst/>
                          <a:latin typeface="Calibri" panose="020F0502020204030204" pitchFamily="34" charset="0"/>
                        </a:rPr>
                        <a:t>Accounts payable and other liabilities</a:t>
                      </a:r>
                    </a:p>
                  </a:txBody>
                  <a:tcPr marL="0" marR="0" marT="0"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655,205</a:t>
                      </a:r>
                    </a:p>
                  </a:txBody>
                  <a:tcPr marL="0" marR="0" marT="0"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424,369</a:t>
                      </a:r>
                    </a:p>
                  </a:txBody>
                  <a:tcPr marL="0" marR="0" marT="0"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54.4%</a:t>
                      </a:r>
                    </a:p>
                  </a:txBody>
                  <a:tcPr marL="0" marR="0" marT="0" marB="0" anchor="ctr">
                    <a:lnL>
                      <a:noFill/>
                    </a:lnL>
                    <a:lnR>
                      <a:noFill/>
                    </a:lnR>
                    <a:lnT>
                      <a:noFill/>
                    </a:lnT>
                    <a:lnB>
                      <a:noFill/>
                    </a:lnB>
                  </a:tcPr>
                </a:tc>
                <a:extLst>
                  <a:ext uri="{0D108BD9-81ED-4DB2-BD59-A6C34878D82A}">
                    <a16:rowId xmlns:a16="http://schemas.microsoft.com/office/drawing/2014/main" val="2720935534"/>
                  </a:ext>
                </a:extLst>
              </a:tr>
              <a:tr h="288140">
                <a:tc>
                  <a:txBody>
                    <a:bodyPr/>
                    <a:lstStyle/>
                    <a:p>
                      <a:pPr algn="l" fontAlgn="ctr"/>
                      <a:r>
                        <a:rPr lang="en-US" sz="800" b="0" i="0" u="none" strike="noStrike">
                          <a:solidFill>
                            <a:srgbClr val="000000"/>
                          </a:solidFill>
                          <a:effectLst/>
                          <a:latin typeface="Calibri" panose="020F0502020204030204" pitchFamily="34" charset="0"/>
                        </a:rPr>
                        <a:t>Current portion of provisions for risks and expenses</a:t>
                      </a:r>
                    </a:p>
                  </a:txBody>
                  <a:tcPr marL="0" marR="0" marT="0"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77,041</a:t>
                      </a:r>
                    </a:p>
                  </a:txBody>
                  <a:tcPr marL="0" marR="0" marT="0"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69,541</a:t>
                      </a:r>
                    </a:p>
                  </a:txBody>
                  <a:tcPr marL="0" marR="0" marT="0"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10.8%</a:t>
                      </a:r>
                    </a:p>
                  </a:txBody>
                  <a:tcPr marL="0" marR="0" marT="0" marB="0" anchor="ctr">
                    <a:lnL>
                      <a:noFill/>
                    </a:lnL>
                    <a:lnR>
                      <a:noFill/>
                    </a:lnR>
                    <a:lnT>
                      <a:noFill/>
                    </a:lnT>
                    <a:lnB>
                      <a:noFill/>
                    </a:lnB>
                  </a:tcPr>
                </a:tc>
                <a:extLst>
                  <a:ext uri="{0D108BD9-81ED-4DB2-BD59-A6C34878D82A}">
                    <a16:rowId xmlns:a16="http://schemas.microsoft.com/office/drawing/2014/main" val="2589993630"/>
                  </a:ext>
                </a:extLst>
              </a:tr>
              <a:tr h="144070">
                <a:tc>
                  <a:txBody>
                    <a:bodyPr/>
                    <a:lstStyle/>
                    <a:p>
                      <a:pPr algn="l" fontAlgn="ctr"/>
                      <a:r>
                        <a:rPr lang="en-US" sz="800" b="0" i="0" u="none" strike="noStrike">
                          <a:solidFill>
                            <a:srgbClr val="000000"/>
                          </a:solidFill>
                          <a:effectLst/>
                          <a:latin typeface="Calibri" panose="020F0502020204030204" pitchFamily="34" charset="0"/>
                        </a:rPr>
                        <a:t>Short term lease liabilities</a:t>
                      </a:r>
                    </a:p>
                  </a:txBody>
                  <a:tcPr marL="0" marR="0" marT="0"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2,734</a:t>
                      </a:r>
                    </a:p>
                  </a:txBody>
                  <a:tcPr marL="0" marR="0" marT="0"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264</a:t>
                      </a:r>
                    </a:p>
                  </a:txBody>
                  <a:tcPr marL="0" marR="0" marT="0"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935.7%</a:t>
                      </a:r>
                    </a:p>
                  </a:txBody>
                  <a:tcPr marL="0" marR="0" marT="0" marB="0" anchor="ctr">
                    <a:lnL>
                      <a:noFill/>
                    </a:lnL>
                    <a:lnR>
                      <a:noFill/>
                    </a:lnR>
                    <a:lnT>
                      <a:noFill/>
                    </a:lnT>
                    <a:lnB>
                      <a:noFill/>
                    </a:lnB>
                  </a:tcPr>
                </a:tc>
                <a:extLst>
                  <a:ext uri="{0D108BD9-81ED-4DB2-BD59-A6C34878D82A}">
                    <a16:rowId xmlns:a16="http://schemas.microsoft.com/office/drawing/2014/main" val="2806754898"/>
                  </a:ext>
                </a:extLst>
              </a:tr>
              <a:tr h="144070">
                <a:tc>
                  <a:txBody>
                    <a:bodyPr/>
                    <a:lstStyle/>
                    <a:p>
                      <a:pPr algn="l" fontAlgn="ctr"/>
                      <a:r>
                        <a:rPr lang="en-US" sz="800" b="0" i="0" u="none" strike="noStrike">
                          <a:solidFill>
                            <a:srgbClr val="000000"/>
                          </a:solidFill>
                          <a:effectLst/>
                          <a:latin typeface="Calibri" panose="020F0502020204030204" pitchFamily="34" charset="0"/>
                        </a:rPr>
                        <a:t>Current portion of long term borrowings</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65,525</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168,127</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(61.0%)</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068161"/>
                  </a:ext>
                </a:extLst>
              </a:tr>
              <a:tr h="144070">
                <a:tc>
                  <a:txBody>
                    <a:bodyPr/>
                    <a:lstStyle/>
                    <a:p>
                      <a:pPr algn="l" fontAlgn="ctr"/>
                      <a:r>
                        <a:rPr lang="en-US" sz="800" b="1" i="0" u="none" strike="noStrike">
                          <a:solidFill>
                            <a:srgbClr val="002060"/>
                          </a:solidFill>
                          <a:effectLst/>
                          <a:latin typeface="Calibri" panose="020F0502020204030204" pitchFamily="34" charset="0"/>
                        </a:rPr>
                        <a:t>Total current liabilities</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a:solidFill>
                            <a:srgbClr val="002060"/>
                          </a:solidFill>
                          <a:effectLst/>
                          <a:latin typeface="Calibri" panose="020F0502020204030204" pitchFamily="34" charset="0"/>
                        </a:rPr>
                        <a:t>800,505</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a:solidFill>
                            <a:srgbClr val="002060"/>
                          </a:solidFill>
                          <a:effectLst/>
                          <a:latin typeface="Calibri" panose="020F0502020204030204" pitchFamily="34" charset="0"/>
                        </a:rPr>
                        <a:t>662,300</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a:solidFill>
                            <a:srgbClr val="002060"/>
                          </a:solidFill>
                          <a:effectLst/>
                          <a:latin typeface="Calibri" panose="020F0502020204030204" pitchFamily="34" charset="0"/>
                        </a:rPr>
                        <a:t>20.9%</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758338"/>
                  </a:ext>
                </a:extLst>
              </a:tr>
              <a:tr h="144070">
                <a:tc>
                  <a:txBody>
                    <a:bodyPr/>
                    <a:lstStyle/>
                    <a:p>
                      <a:pPr algn="l" fontAlgn="ctr"/>
                      <a:r>
                        <a:rPr lang="en-US" sz="800" b="1" i="0" u="none" strike="noStrike">
                          <a:solidFill>
                            <a:srgbClr val="002060"/>
                          </a:solidFill>
                          <a:effectLst/>
                          <a:latin typeface="Calibri" panose="020F0502020204030204" pitchFamily="34" charset="0"/>
                        </a:rPr>
                        <a:t>Total liabilities</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a:solidFill>
                            <a:srgbClr val="002060"/>
                          </a:solidFill>
                          <a:effectLst/>
                          <a:latin typeface="Calibri" panose="020F0502020204030204" pitchFamily="34" charset="0"/>
                        </a:rPr>
                        <a:t>1,257,267</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a:solidFill>
                            <a:srgbClr val="002060"/>
                          </a:solidFill>
                          <a:effectLst/>
                          <a:latin typeface="Calibri" panose="020F0502020204030204" pitchFamily="34" charset="0"/>
                        </a:rPr>
                        <a:t>1,259,864</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a:solidFill>
                            <a:srgbClr val="002060"/>
                          </a:solidFill>
                          <a:effectLst/>
                          <a:latin typeface="Calibri" panose="020F0502020204030204" pitchFamily="34" charset="0"/>
                        </a:rPr>
                        <a:t>(0.2%)</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8581743"/>
                  </a:ext>
                </a:extLst>
              </a:tr>
              <a:tr h="150334">
                <a:tc>
                  <a:txBody>
                    <a:bodyPr/>
                    <a:lstStyle/>
                    <a:p>
                      <a:pPr algn="l" fontAlgn="ctr"/>
                      <a:r>
                        <a:rPr lang="en-US" sz="800" b="1" i="0" u="none" strike="noStrike">
                          <a:solidFill>
                            <a:srgbClr val="002060"/>
                          </a:solidFill>
                          <a:effectLst/>
                          <a:latin typeface="Calibri" panose="020F0502020204030204" pitchFamily="34" charset="0"/>
                        </a:rPr>
                        <a:t>Total equity and liabilities</a:t>
                      </a:r>
                    </a:p>
                  </a:txBody>
                  <a:tcPr marL="0" marR="0" marT="0"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800" b="1" i="0" u="none" strike="noStrike">
                          <a:solidFill>
                            <a:srgbClr val="002060"/>
                          </a:solidFill>
                          <a:effectLst/>
                          <a:latin typeface="Calibri" panose="020F0502020204030204" pitchFamily="34" charset="0"/>
                        </a:rPr>
                        <a:t>11,792,772</a:t>
                      </a:r>
                    </a:p>
                  </a:txBody>
                  <a:tcPr marL="0" marR="0" marT="0"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800" b="1" i="0" u="none" strike="noStrike">
                          <a:solidFill>
                            <a:srgbClr val="002060"/>
                          </a:solidFill>
                          <a:effectLst/>
                          <a:latin typeface="Calibri" panose="020F0502020204030204" pitchFamily="34" charset="0"/>
                        </a:rPr>
                        <a:t>9,625,125</a:t>
                      </a:r>
                    </a:p>
                  </a:txBody>
                  <a:tcPr marL="0" marR="0" marT="0"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2060"/>
                          </a:solidFill>
                          <a:effectLst/>
                          <a:latin typeface="Calibri" panose="020F0502020204030204" pitchFamily="34" charset="0"/>
                        </a:rPr>
                        <a:t>22.5%</a:t>
                      </a:r>
                    </a:p>
                  </a:txBody>
                  <a:tcPr marL="0" marR="0" marT="0"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87599045"/>
                  </a:ext>
                </a:extLst>
              </a:tr>
            </a:tbl>
          </a:graphicData>
        </a:graphic>
      </p:graphicFrame>
      <p:sp>
        <p:nvSpPr>
          <p:cNvPr id="5" name="TextBox 4">
            <a:extLst>
              <a:ext uri="{FF2B5EF4-FFF2-40B4-BE49-F238E27FC236}">
                <a16:creationId xmlns:a16="http://schemas.microsoft.com/office/drawing/2014/main" id="{B9F6EFA5-ADFB-4C7C-88BC-7E290311D386}"/>
              </a:ext>
            </a:extLst>
          </p:cNvPr>
          <p:cNvSpPr txBox="1"/>
          <p:nvPr/>
        </p:nvSpPr>
        <p:spPr>
          <a:xfrm>
            <a:off x="5508104" y="1231998"/>
            <a:ext cx="3325229" cy="3785652"/>
          </a:xfrm>
          <a:prstGeom prst="rect">
            <a:avLst/>
          </a:prstGeom>
          <a:noFill/>
        </p:spPr>
        <p:txBody>
          <a:bodyPr wrap="square" rtlCol="0">
            <a:spAutoFit/>
          </a:bodyPr>
          <a:lstStyle/>
          <a:p>
            <a:r>
              <a:rPr lang="en-GB" sz="1200" b="1" dirty="0">
                <a:latin typeface="Calibri" panose="020F0502020204030204" pitchFamily="34" charset="0"/>
                <a:cs typeface="Calibri" panose="020F0502020204030204" pitchFamily="34" charset="0"/>
              </a:rPr>
              <a:t>The main variations of the financial position:</a:t>
            </a:r>
          </a:p>
          <a:p>
            <a:endParaRPr lang="en-GB" sz="1200" dirty="0">
              <a:latin typeface="Calibri" panose="020F0502020204030204" pitchFamily="34" charset="0"/>
              <a:cs typeface="Calibri" panose="020F0502020204030204" pitchFamily="34" charset="0"/>
            </a:endParaRPr>
          </a:p>
          <a:p>
            <a:r>
              <a:rPr lang="en-GB" sz="1200" b="1" dirty="0">
                <a:latin typeface="Calibri" panose="020F0502020204030204" pitchFamily="34" charset="0"/>
                <a:cs typeface="Calibri" panose="020F0502020204030204" pitchFamily="34" charset="0"/>
              </a:rPr>
              <a:t>Fixed assets </a:t>
            </a:r>
            <a:r>
              <a:rPr lang="en-GB" sz="1200" dirty="0">
                <a:latin typeface="Calibri" panose="020F0502020204030204" pitchFamily="34" charset="0"/>
                <a:cs typeface="Calibri" panose="020F0502020204030204" pitchFamily="34" charset="0"/>
              </a:rPr>
              <a:t>- the depreciation recorded during the period exceeds the additions of fixed assets, so that the net value decreases by 1%</a:t>
            </a:r>
          </a:p>
          <a:p>
            <a:endParaRPr lang="en-GB" sz="1200" dirty="0">
              <a:latin typeface="Calibri" panose="020F0502020204030204" pitchFamily="34" charset="0"/>
              <a:cs typeface="Calibri" panose="020F0502020204030204" pitchFamily="34" charset="0"/>
            </a:endParaRPr>
          </a:p>
          <a:p>
            <a:r>
              <a:rPr lang="en-GB" sz="1200" b="1" dirty="0">
                <a:latin typeface="Calibri" panose="020F0502020204030204" pitchFamily="34" charset="0"/>
                <a:cs typeface="Calibri" panose="020F0502020204030204" pitchFamily="34" charset="0"/>
              </a:rPr>
              <a:t>Current assets</a:t>
            </a:r>
            <a:r>
              <a:rPr lang="en-GB" sz="1200" dirty="0">
                <a:latin typeface="Calibri" panose="020F0502020204030204" pitchFamily="34" charset="0"/>
                <a:cs typeface="Calibri" panose="020F0502020204030204" pitchFamily="34" charset="0"/>
              </a:rPr>
              <a:t> - cash and cash equivalents and bank deposits increase by 1.9 billion RON</a:t>
            </a:r>
          </a:p>
          <a:p>
            <a:endParaRPr lang="en-GB" sz="1200" dirty="0">
              <a:latin typeface="Calibri" panose="020F0502020204030204" pitchFamily="34" charset="0"/>
              <a:cs typeface="Calibri" panose="020F0502020204030204" pitchFamily="34" charset="0"/>
            </a:endParaRPr>
          </a:p>
          <a:p>
            <a:r>
              <a:rPr lang="en-GB" sz="1200" b="1" dirty="0">
                <a:latin typeface="Calibri" panose="020F0502020204030204" pitchFamily="34" charset="0"/>
                <a:cs typeface="Calibri" panose="020F0502020204030204" pitchFamily="34" charset="0"/>
              </a:rPr>
              <a:t>Long-term debts</a:t>
            </a:r>
            <a:r>
              <a:rPr lang="en-GB" sz="1200" dirty="0">
                <a:latin typeface="Calibri" panose="020F0502020204030204" pitchFamily="34" charset="0"/>
                <a:cs typeface="Calibri" panose="020F0502020204030204" pitchFamily="34" charset="0"/>
              </a:rPr>
              <a:t> – the balance of long-term loans decreases, as the loans are repaid (2 loans fully repaid; EURATOM loan remaining to be repaid, due in 2024)</a:t>
            </a:r>
          </a:p>
          <a:p>
            <a:endParaRPr lang="en-GB" sz="1200" dirty="0">
              <a:latin typeface="Calibri" panose="020F0502020204030204" pitchFamily="34" charset="0"/>
              <a:cs typeface="Calibri" panose="020F0502020204030204" pitchFamily="34" charset="0"/>
            </a:endParaRPr>
          </a:p>
          <a:p>
            <a:r>
              <a:rPr lang="en-GB" sz="1200" b="1" dirty="0">
                <a:latin typeface="Calibri" panose="020F0502020204030204" pitchFamily="34" charset="0"/>
                <a:cs typeface="Calibri" panose="020F0502020204030204" pitchFamily="34" charset="0"/>
              </a:rPr>
              <a:t>Current liabilities</a:t>
            </a:r>
            <a:r>
              <a:rPr lang="en-GB" sz="1200" dirty="0">
                <a:latin typeface="Calibri" panose="020F0502020204030204" pitchFamily="34" charset="0"/>
                <a:cs typeface="Calibri" panose="020F0502020204030204" pitchFamily="34" charset="0"/>
              </a:rPr>
              <a:t> - their balance includes the solidarity contribution (windfall tax) due for December, paid in January</a:t>
            </a:r>
          </a:p>
          <a:p>
            <a:endParaRPr lang="en-GB" sz="1200" dirty="0">
              <a:latin typeface="Calibri" panose="020F0502020204030204" pitchFamily="34" charset="0"/>
              <a:cs typeface="Calibri" panose="020F0502020204030204" pitchFamily="34" charset="0"/>
            </a:endParaRPr>
          </a:p>
          <a:p>
            <a:r>
              <a:rPr lang="en-GB" sz="1200" b="1" dirty="0">
                <a:latin typeface="Calibri" panose="020F0502020204030204" pitchFamily="34" charset="0"/>
                <a:cs typeface="Calibri" panose="020F0502020204030204" pitchFamily="34" charset="0"/>
              </a:rPr>
              <a:t>Equity</a:t>
            </a:r>
            <a:r>
              <a:rPr lang="en-GB" sz="1200" dirty="0">
                <a:latin typeface="Calibri" panose="020F0502020204030204" pitchFamily="34" charset="0"/>
                <a:cs typeface="Calibri" panose="020F0502020204030204" pitchFamily="34" charset="0"/>
              </a:rPr>
              <a:t> - the increase in the result carried forward with the profit of the previous period</a:t>
            </a:r>
            <a:endParaRPr lang="en-US" sz="1200" dirty="0">
              <a:latin typeface="Calibri" panose="020F0502020204030204" pitchFamily="34" charset="0"/>
              <a:cs typeface="Calibri" panose="020F0502020204030204" pitchFamily="34" charset="0"/>
            </a:endParaRPr>
          </a:p>
        </p:txBody>
      </p:sp>
      <p:sp>
        <p:nvSpPr>
          <p:cNvPr id="6" name="Slide Number Placeholder 2">
            <a:extLst>
              <a:ext uri="{FF2B5EF4-FFF2-40B4-BE49-F238E27FC236}">
                <a16:creationId xmlns:a16="http://schemas.microsoft.com/office/drawing/2014/main" id="{5C6A3EA2-EC58-42A9-A882-58BD3AF4F890}"/>
              </a:ext>
            </a:extLst>
          </p:cNvPr>
          <p:cNvSpPr>
            <a:spLocks noGrp="1"/>
          </p:cNvSpPr>
          <p:nvPr>
            <p:ph type="sldNum" sz="quarter" idx="12"/>
          </p:nvPr>
        </p:nvSpPr>
        <p:spPr>
          <a:xfrm>
            <a:off x="7010400" y="6334675"/>
            <a:ext cx="2133600" cy="476250"/>
          </a:xfrm>
        </p:spPr>
        <p:txBody>
          <a:bodyPr/>
          <a:lstStyle/>
          <a:p>
            <a:pPr>
              <a:defRPr/>
            </a:pPr>
            <a:fld id="{525230D4-A128-44F9-91BE-68F47144733C}" type="slidenum">
              <a:rPr lang="en-US" sz="1100" smtClean="0"/>
              <a:pPr>
                <a:defRPr/>
              </a:pPr>
              <a:t>5</a:t>
            </a:fld>
            <a:endParaRPr lang="en-US" sz="1100" dirty="0"/>
          </a:p>
        </p:txBody>
      </p:sp>
    </p:spTree>
    <p:extLst>
      <p:ext uri="{BB962C8B-B14F-4D97-AF65-F5344CB8AC3E}">
        <p14:creationId xmlns:p14="http://schemas.microsoft.com/office/powerpoint/2010/main" val="2361845238"/>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180975" y="549275"/>
            <a:ext cx="6400800" cy="51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1" fontAlgn="base" hangingPunct="1">
              <a:spcBef>
                <a:spcPct val="0"/>
              </a:spcBef>
              <a:spcAft>
                <a:spcPct val="0"/>
              </a:spcAft>
              <a:defRPr sz="3600">
                <a:solidFill>
                  <a:srgbClr val="4D4D4D"/>
                </a:solidFill>
                <a:latin typeface="+mj-lt"/>
                <a:ea typeface="+mj-ea"/>
                <a:cs typeface="+mj-cs"/>
              </a:defRPr>
            </a:lvl1pPr>
            <a:lvl2pPr algn="l" rtl="0" eaLnBrk="1" fontAlgn="base" hangingPunct="1">
              <a:spcBef>
                <a:spcPct val="0"/>
              </a:spcBef>
              <a:spcAft>
                <a:spcPct val="0"/>
              </a:spcAft>
              <a:defRPr sz="3600">
                <a:solidFill>
                  <a:srgbClr val="4D4D4D"/>
                </a:solidFill>
                <a:latin typeface="Arial" pitchFamily="34" charset="0"/>
              </a:defRPr>
            </a:lvl2pPr>
            <a:lvl3pPr algn="l" rtl="0" eaLnBrk="1" fontAlgn="base" hangingPunct="1">
              <a:spcBef>
                <a:spcPct val="0"/>
              </a:spcBef>
              <a:spcAft>
                <a:spcPct val="0"/>
              </a:spcAft>
              <a:defRPr sz="3600">
                <a:solidFill>
                  <a:srgbClr val="4D4D4D"/>
                </a:solidFill>
                <a:latin typeface="Arial" pitchFamily="34" charset="0"/>
              </a:defRPr>
            </a:lvl3pPr>
            <a:lvl4pPr algn="l" rtl="0" eaLnBrk="1" fontAlgn="base" hangingPunct="1">
              <a:spcBef>
                <a:spcPct val="0"/>
              </a:spcBef>
              <a:spcAft>
                <a:spcPct val="0"/>
              </a:spcAft>
              <a:defRPr sz="3600">
                <a:solidFill>
                  <a:srgbClr val="4D4D4D"/>
                </a:solidFill>
                <a:latin typeface="Arial" pitchFamily="34" charset="0"/>
              </a:defRPr>
            </a:lvl4pPr>
            <a:lvl5pPr algn="l" rtl="0" eaLnBrk="1" fontAlgn="base" hangingPunct="1">
              <a:spcBef>
                <a:spcPct val="0"/>
              </a:spcBef>
              <a:spcAft>
                <a:spcPct val="0"/>
              </a:spcAft>
              <a:defRPr sz="3600">
                <a:solidFill>
                  <a:srgbClr val="4D4D4D"/>
                </a:solidFill>
                <a:latin typeface="Arial" pitchFamily="34" charset="0"/>
              </a:defRPr>
            </a:lvl5pPr>
            <a:lvl6pPr marL="457200" algn="l" rtl="0" eaLnBrk="1" fontAlgn="base" hangingPunct="1">
              <a:spcBef>
                <a:spcPct val="0"/>
              </a:spcBef>
              <a:spcAft>
                <a:spcPct val="0"/>
              </a:spcAft>
              <a:defRPr sz="3600">
                <a:solidFill>
                  <a:srgbClr val="4D4D4D"/>
                </a:solidFill>
                <a:latin typeface="Arial" pitchFamily="34" charset="0"/>
              </a:defRPr>
            </a:lvl6pPr>
            <a:lvl7pPr marL="914400" algn="l" rtl="0" eaLnBrk="1" fontAlgn="base" hangingPunct="1">
              <a:spcBef>
                <a:spcPct val="0"/>
              </a:spcBef>
              <a:spcAft>
                <a:spcPct val="0"/>
              </a:spcAft>
              <a:defRPr sz="3600">
                <a:solidFill>
                  <a:srgbClr val="4D4D4D"/>
                </a:solidFill>
                <a:latin typeface="Arial" pitchFamily="34" charset="0"/>
              </a:defRPr>
            </a:lvl7pPr>
            <a:lvl8pPr marL="1371600" algn="l" rtl="0" eaLnBrk="1" fontAlgn="base" hangingPunct="1">
              <a:spcBef>
                <a:spcPct val="0"/>
              </a:spcBef>
              <a:spcAft>
                <a:spcPct val="0"/>
              </a:spcAft>
              <a:defRPr sz="3600">
                <a:solidFill>
                  <a:srgbClr val="4D4D4D"/>
                </a:solidFill>
                <a:latin typeface="Arial" pitchFamily="34" charset="0"/>
              </a:defRPr>
            </a:lvl8pPr>
            <a:lvl9pPr marL="1828800" algn="l" rtl="0" eaLnBrk="1" fontAlgn="base" hangingPunct="1">
              <a:spcBef>
                <a:spcPct val="0"/>
              </a:spcBef>
              <a:spcAft>
                <a:spcPct val="0"/>
              </a:spcAft>
              <a:defRPr sz="3600">
                <a:solidFill>
                  <a:srgbClr val="4D4D4D"/>
                </a:solidFill>
                <a:latin typeface="Arial" pitchFamily="34" charset="0"/>
              </a:defRPr>
            </a:lvl9pPr>
          </a:lstStyle>
          <a:p>
            <a:pPr>
              <a:defRPr/>
            </a:pPr>
            <a:r>
              <a:rPr lang="en-US" sz="2000" b="1" dirty="0">
                <a:solidFill>
                  <a:srgbClr val="002060"/>
                </a:solidFill>
                <a:latin typeface="Calibri" panose="020F0502020204030204" pitchFamily="34" charset="0"/>
              </a:rPr>
              <a:t>	</a:t>
            </a:r>
            <a:endParaRPr lang="en-US" sz="2000" b="1" kern="0" dirty="0">
              <a:latin typeface="Calibri" panose="020F0502020204030204" pitchFamily="34" charset="0"/>
              <a:cs typeface="Calibri" panose="020F0502020204030204" pitchFamily="34" charset="0"/>
            </a:endParaRPr>
          </a:p>
        </p:txBody>
      </p:sp>
      <p:sp>
        <p:nvSpPr>
          <p:cNvPr id="4" name="Title 9"/>
          <p:cNvSpPr>
            <a:spLocks noGrp="1"/>
          </p:cNvSpPr>
          <p:nvPr>
            <p:ph type="title"/>
          </p:nvPr>
        </p:nvSpPr>
        <p:spPr>
          <a:xfrm>
            <a:off x="971549" y="425693"/>
            <a:ext cx="7992938" cy="637932"/>
          </a:xfrm>
          <a:prstGeom prst="roundRect">
            <a:avLst/>
          </a:prstGeom>
          <a:solidFill>
            <a:srgbClr val="B6DBE8"/>
          </a:solidFill>
          <a:ln>
            <a:noFill/>
          </a:ln>
          <a:scene3d>
            <a:camera prst="orthographicFront">
              <a:rot lat="0" lon="0" rev="0"/>
            </a:camera>
            <a:lightRig rig="threePt" dir="t"/>
          </a:scene3d>
          <a:sp3d prstMaterial="powder">
            <a:bevelT/>
            <a:bevelB/>
          </a:sp3d>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n-US" sz="1800" b="1" dirty="0">
                <a:solidFill>
                  <a:srgbClr val="002060"/>
                </a:solidFill>
                <a:latin typeface="Calibri" panose="020F0502020204030204" pitchFamily="34" charset="0"/>
              </a:rPr>
              <a:t>Financial Highlights</a:t>
            </a:r>
            <a:br>
              <a:rPr lang="en-US" sz="1800" b="1" dirty="0">
                <a:solidFill>
                  <a:srgbClr val="002060"/>
                </a:solidFill>
                <a:latin typeface="Calibri" panose="020F0502020204030204" pitchFamily="34" charset="0"/>
              </a:rPr>
            </a:br>
            <a:r>
              <a:rPr lang="en-US" sz="1800" b="1" dirty="0">
                <a:solidFill>
                  <a:srgbClr val="002060"/>
                </a:solidFill>
                <a:latin typeface="Calibri" panose="020F0502020204030204" pitchFamily="34" charset="0"/>
              </a:rPr>
              <a:t>- 2022 Income statement -</a:t>
            </a:r>
            <a:endParaRPr lang="en-US" sz="1800" b="1" dirty="0">
              <a:latin typeface="Calibri" panose="020F0502020204030204" pitchFamily="34" charset="0"/>
              <a:cs typeface="Calibri" panose="020F0502020204030204" pitchFamily="34" charset="0"/>
            </a:endParaRPr>
          </a:p>
        </p:txBody>
      </p:sp>
      <p:sp>
        <p:nvSpPr>
          <p:cNvPr id="6" name="Rectangle 5"/>
          <p:cNvSpPr/>
          <p:nvPr/>
        </p:nvSpPr>
        <p:spPr>
          <a:xfrm>
            <a:off x="1870563" y="5845006"/>
            <a:ext cx="6146800" cy="507831"/>
          </a:xfrm>
          <a:prstGeom prst="rect">
            <a:avLst/>
          </a:prstGeom>
        </p:spPr>
        <p:txBody>
          <a:bodyPr wrap="square">
            <a:spAutoFit/>
          </a:bodyPr>
          <a:lstStyle/>
          <a:p>
            <a:pPr marL="0" indent="0">
              <a:buNone/>
              <a:defRPr/>
            </a:pPr>
            <a:r>
              <a:rPr lang="en-US" sz="900" dirty="0">
                <a:latin typeface="Calibri" panose="020F0502020204030204" pitchFamily="34" charset="0"/>
                <a:cs typeface="Calibri" panose="020F0502020204030204" pitchFamily="34" charset="0"/>
              </a:rPr>
              <a:t>* The Revenue and Expenditure Budget was initially approved by GSM no. 3/23.02.2022, subsequently rectified by GSM no. 10/19.10.2022.</a:t>
            </a:r>
          </a:p>
          <a:p>
            <a:pPr marL="0" indent="0">
              <a:buNone/>
              <a:defRPr/>
            </a:pPr>
            <a:r>
              <a:rPr lang="en-US" sz="900" dirty="0">
                <a:latin typeface="Calibri" panose="020F0502020204030204" pitchFamily="34" charset="0"/>
                <a:cs typeface="Calibri" panose="020F0502020204030204" pitchFamily="34" charset="0"/>
              </a:rPr>
              <a:t>** Including thermal energy. </a:t>
            </a:r>
          </a:p>
        </p:txBody>
      </p:sp>
      <p:pic>
        <p:nvPicPr>
          <p:cNvPr id="5" name="Picture 4">
            <a:extLst>
              <a:ext uri="{FF2B5EF4-FFF2-40B4-BE49-F238E27FC236}">
                <a16:creationId xmlns:a16="http://schemas.microsoft.com/office/drawing/2014/main" id="{194BE4B4-DF13-4CF4-BE93-44C7BD05495D}"/>
              </a:ext>
            </a:extLst>
          </p:cNvPr>
          <p:cNvPicPr>
            <a:picLocks noChangeAspect="1"/>
          </p:cNvPicPr>
          <p:nvPr/>
        </p:nvPicPr>
        <p:blipFill>
          <a:blip r:embed="rId3"/>
          <a:stretch>
            <a:fillRect/>
          </a:stretch>
        </p:blipFill>
        <p:spPr>
          <a:xfrm>
            <a:off x="1833790" y="1087421"/>
            <a:ext cx="6015100" cy="4769326"/>
          </a:xfrm>
          <a:prstGeom prst="rect">
            <a:avLst/>
          </a:prstGeom>
        </p:spPr>
      </p:pic>
      <p:sp>
        <p:nvSpPr>
          <p:cNvPr id="7" name="Slide Number Placeholder 2">
            <a:extLst>
              <a:ext uri="{FF2B5EF4-FFF2-40B4-BE49-F238E27FC236}">
                <a16:creationId xmlns:a16="http://schemas.microsoft.com/office/drawing/2014/main" id="{4D768566-E27D-463A-888B-E11C85ED84B8}"/>
              </a:ext>
            </a:extLst>
          </p:cNvPr>
          <p:cNvSpPr>
            <a:spLocks noGrp="1"/>
          </p:cNvSpPr>
          <p:nvPr>
            <p:ph type="sldNum" sz="quarter" idx="12"/>
          </p:nvPr>
        </p:nvSpPr>
        <p:spPr>
          <a:xfrm>
            <a:off x="6987336" y="6352837"/>
            <a:ext cx="2133600" cy="476250"/>
          </a:xfrm>
        </p:spPr>
        <p:txBody>
          <a:bodyPr/>
          <a:lstStyle/>
          <a:p>
            <a:pPr>
              <a:defRPr/>
            </a:pPr>
            <a:fld id="{525230D4-A128-44F9-91BE-68F47144733C}" type="slidenum">
              <a:rPr lang="en-US" sz="1100" smtClean="0"/>
              <a:pPr>
                <a:defRPr/>
              </a:pPr>
              <a:t>6</a:t>
            </a:fld>
            <a:endParaRPr lang="en-US" sz="1100" dirty="0"/>
          </a:p>
        </p:txBody>
      </p:sp>
    </p:spTree>
    <p:extLst>
      <p:ext uri="{BB962C8B-B14F-4D97-AF65-F5344CB8AC3E}">
        <p14:creationId xmlns:p14="http://schemas.microsoft.com/office/powerpoint/2010/main" val="38914281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8">
            <a:extLst>
              <a:ext uri="{FF2B5EF4-FFF2-40B4-BE49-F238E27FC236}">
                <a16:creationId xmlns:a16="http://schemas.microsoft.com/office/drawing/2014/main" id="{F4AD50E5-A9B2-4E7D-B171-1BE8D9C6718A}"/>
              </a:ext>
            </a:extLst>
          </p:cNvPr>
          <p:cNvSpPr txBox="1">
            <a:spLocks noChangeArrowheads="1"/>
          </p:cNvSpPr>
          <p:nvPr/>
        </p:nvSpPr>
        <p:spPr bwMode="auto">
          <a:xfrm>
            <a:off x="1044987" y="415503"/>
            <a:ext cx="714521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r>
              <a:rPr lang="en-US" sz="2000" b="1" dirty="0">
                <a:solidFill>
                  <a:srgbClr val="002060"/>
                </a:solidFill>
                <a:latin typeface="Calibri" panose="020F0502020204030204" pitchFamily="34" charset="0"/>
              </a:rPr>
              <a:t>Financial Highlights</a:t>
            </a:r>
            <a:br>
              <a:rPr lang="en-US" sz="2000" b="1" dirty="0">
                <a:solidFill>
                  <a:srgbClr val="002060"/>
                </a:solidFill>
                <a:latin typeface="Calibri" panose="020F0502020204030204" pitchFamily="34" charset="0"/>
              </a:rPr>
            </a:br>
            <a:r>
              <a:rPr lang="en-US" sz="2000" b="1" dirty="0">
                <a:solidFill>
                  <a:srgbClr val="002060"/>
                </a:solidFill>
                <a:latin typeface="Calibri" panose="020F0502020204030204" pitchFamily="34" charset="0"/>
              </a:rPr>
              <a:t>- 2022 Final </a:t>
            </a:r>
            <a:r>
              <a:rPr lang="en-US" altLang="en-US" sz="2000" b="1" dirty="0">
                <a:solidFill>
                  <a:srgbClr val="002060"/>
                </a:solidFill>
                <a:latin typeface="Calibri" panose="020F0502020204030204" pitchFamily="34" charset="0"/>
                <a:cs typeface="Calibri" panose="020F0502020204030204" pitchFamily="34" charset="0"/>
              </a:rPr>
              <a:t>vs Preliminary </a:t>
            </a:r>
            <a:r>
              <a:rPr lang="en-US" sz="2000" b="1" dirty="0">
                <a:solidFill>
                  <a:srgbClr val="002060"/>
                </a:solidFill>
                <a:latin typeface="Calibri" panose="020F0502020204030204" pitchFamily="34" charset="0"/>
              </a:rPr>
              <a:t>Income Statement </a:t>
            </a:r>
            <a:r>
              <a:rPr lang="en-US" altLang="en-US" sz="1846" b="1" dirty="0">
                <a:solidFill>
                  <a:srgbClr val="002060"/>
                </a:solidFill>
                <a:latin typeface="Calibri" panose="020F0502020204030204" pitchFamily="34" charset="0"/>
                <a:cs typeface="Calibri" panose="020F0502020204030204" pitchFamily="34" charset="0"/>
              </a:rPr>
              <a:t>-</a:t>
            </a:r>
          </a:p>
        </p:txBody>
      </p:sp>
      <p:sp>
        <p:nvSpPr>
          <p:cNvPr id="5" name="Content Placeholder 3">
            <a:extLst>
              <a:ext uri="{FF2B5EF4-FFF2-40B4-BE49-F238E27FC236}">
                <a16:creationId xmlns:a16="http://schemas.microsoft.com/office/drawing/2014/main" id="{3B5D4C2A-368E-4FA6-92E4-790CC272BFE8}"/>
              </a:ext>
            </a:extLst>
          </p:cNvPr>
          <p:cNvSpPr txBox="1">
            <a:spLocks/>
          </p:cNvSpPr>
          <p:nvPr/>
        </p:nvSpPr>
        <p:spPr>
          <a:xfrm>
            <a:off x="748812" y="1307123"/>
            <a:ext cx="8044962" cy="2990850"/>
          </a:xfrm>
          <a:prstGeom prst="rect">
            <a:avLst/>
          </a:prstGeom>
        </p:spPr>
        <p:txBody>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a:lstStyle>
          <a:p>
            <a:pPr algn="just">
              <a:defRPr/>
            </a:pPr>
            <a:endParaRPr lang="it-IT" sz="1846" b="1" dirty="0">
              <a:solidFill>
                <a:srgbClr val="002060"/>
              </a:solidFill>
              <a:latin typeface="Calibri" panose="020F0502020204030204" pitchFamily="34" charset="0"/>
              <a:cs typeface="Calibri" panose="020F0502020204030204" pitchFamily="34" charset="0"/>
            </a:endParaRPr>
          </a:p>
          <a:p>
            <a:pPr marL="0" indent="0">
              <a:buNone/>
              <a:defRPr/>
            </a:pPr>
            <a:endParaRPr lang="en-US" sz="1292" kern="0" dirty="0">
              <a:latin typeface="Calibri" panose="020F0502020204030204" pitchFamily="34" charset="0"/>
              <a:cs typeface="Calibri" panose="020F0502020204030204" pitchFamily="34" charset="0"/>
            </a:endParaRPr>
          </a:p>
        </p:txBody>
      </p:sp>
      <p:sp>
        <p:nvSpPr>
          <p:cNvPr id="11" name="Slide Number Placeholder 2">
            <a:extLst>
              <a:ext uri="{FF2B5EF4-FFF2-40B4-BE49-F238E27FC236}">
                <a16:creationId xmlns:a16="http://schemas.microsoft.com/office/drawing/2014/main" id="{61496CE0-6B8B-429A-B63B-C5B0198C3CDF}"/>
              </a:ext>
            </a:extLst>
          </p:cNvPr>
          <p:cNvSpPr>
            <a:spLocks noGrp="1"/>
          </p:cNvSpPr>
          <p:nvPr>
            <p:ph type="sldNum" sz="quarter" idx="12"/>
          </p:nvPr>
        </p:nvSpPr>
        <p:spPr>
          <a:xfrm>
            <a:off x="7010400" y="6309143"/>
            <a:ext cx="2133600" cy="476250"/>
          </a:xfrm>
        </p:spPr>
        <p:txBody>
          <a:bodyPr/>
          <a:lstStyle/>
          <a:p>
            <a:pPr>
              <a:defRPr/>
            </a:pPr>
            <a:fld id="{525230D4-A128-44F9-91BE-68F47144733C}" type="slidenum">
              <a:rPr lang="en-US" sz="1100" smtClean="0"/>
              <a:pPr>
                <a:defRPr/>
              </a:pPr>
              <a:t>7</a:t>
            </a:fld>
            <a:endParaRPr lang="en-US" sz="1100" dirty="0"/>
          </a:p>
        </p:txBody>
      </p:sp>
      <p:sp>
        <p:nvSpPr>
          <p:cNvPr id="17" name="Rectangle 3">
            <a:extLst>
              <a:ext uri="{FF2B5EF4-FFF2-40B4-BE49-F238E27FC236}">
                <a16:creationId xmlns:a16="http://schemas.microsoft.com/office/drawing/2014/main" id="{6162DEA7-D801-436B-96AA-37E00C0267E3}"/>
              </a:ext>
            </a:extLst>
          </p:cNvPr>
          <p:cNvSpPr>
            <a:spLocks noChangeArrowheads="1"/>
          </p:cNvSpPr>
          <p:nvPr/>
        </p:nvSpPr>
        <p:spPr bwMode="auto">
          <a:xfrm>
            <a:off x="5270861" y="1498247"/>
            <a:ext cx="3647527" cy="4683341"/>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850" b="1" i="0" u="none" strike="noStrike" cap="none" normalizeH="0" baseline="0" dirty="0">
                <a:ln>
                  <a:noFill/>
                </a:ln>
                <a:solidFill>
                  <a:srgbClr val="202124"/>
                </a:solidFill>
                <a:effectLst/>
                <a:latin typeface="Calibri" panose="020F0502020204030204" pitchFamily="34" charset="0"/>
                <a:cs typeface="Calibri" panose="020F0502020204030204" pitchFamily="34" charset="0"/>
              </a:rPr>
              <a:t>Preliminary SF 2022 approved by CA Decision 33/20.02.2023 vs. Final audited SF 2022</a:t>
            </a:r>
          </a:p>
          <a:p>
            <a:pPr marL="0" marR="0" lvl="0" indent="0" algn="just" defTabSz="914400" rtl="0" eaLnBrk="0" fontAlgn="base" latinLnBrk="0" hangingPunct="0">
              <a:lnSpc>
                <a:spcPct val="100000"/>
              </a:lnSpc>
              <a:spcBef>
                <a:spcPct val="0"/>
              </a:spcBef>
              <a:spcAft>
                <a:spcPct val="0"/>
              </a:spcAft>
              <a:buClrTx/>
              <a:buSzTx/>
              <a:buFontTx/>
              <a:buNone/>
              <a:tabLst/>
            </a:pPr>
            <a:endParaRPr lang="en-US" altLang="en-US" sz="850" dirty="0">
              <a:solidFill>
                <a:srgbClr val="202124"/>
              </a:solidFill>
              <a:latin typeface="Calibri" panose="020F0502020204030204" pitchFamily="34" charset="0"/>
              <a:cs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850" b="1" i="0" u="none" strike="noStrike" cap="none" normalizeH="0" baseline="0" dirty="0">
                <a:ln>
                  <a:noFill/>
                </a:ln>
                <a:solidFill>
                  <a:srgbClr val="202124"/>
                </a:solidFill>
                <a:effectLst/>
                <a:latin typeface="Calibri" panose="020F0502020204030204" pitchFamily="34" charset="0"/>
                <a:cs typeface="Calibri" panose="020F0502020204030204" pitchFamily="34" charset="0"/>
              </a:rPr>
              <a:t>Net profit: + 35 million RON </a:t>
            </a:r>
          </a:p>
          <a:p>
            <a:pPr marL="0" marR="0" lvl="0" indent="0" algn="just" defTabSz="914400" rtl="0" eaLnBrk="0" fontAlgn="base" latinLnBrk="0" hangingPunct="0">
              <a:lnSpc>
                <a:spcPct val="100000"/>
              </a:lnSpc>
              <a:spcBef>
                <a:spcPct val="0"/>
              </a:spcBef>
              <a:spcAft>
                <a:spcPct val="0"/>
              </a:spcAft>
              <a:buClrTx/>
              <a:buSzTx/>
              <a:buFontTx/>
              <a:buNone/>
              <a:tabLst/>
            </a:pPr>
            <a:endParaRPr lang="en-US" altLang="en-US" sz="850" dirty="0">
              <a:solidFill>
                <a:srgbClr val="202124"/>
              </a:solidFill>
              <a:latin typeface="Calibri" panose="020F0502020204030204" pitchFamily="34" charset="0"/>
              <a:cs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850" b="1" i="0" u="none" strike="noStrike" cap="none" normalizeH="0" baseline="0" dirty="0">
                <a:ln>
                  <a:noFill/>
                </a:ln>
                <a:solidFill>
                  <a:srgbClr val="202124"/>
                </a:solidFill>
                <a:effectLst/>
                <a:highlight>
                  <a:srgbClr val="C0C0C0"/>
                </a:highlight>
                <a:latin typeface="Calibri" panose="020F0502020204030204" pitchFamily="34" charset="0"/>
                <a:cs typeface="Calibri" panose="020F0502020204030204" pitchFamily="34" charset="0"/>
              </a:rPr>
              <a:t>+ 35 million RON Other income </a:t>
            </a:r>
            <a:r>
              <a:rPr kumimoji="0" lang="en-US" altLang="en-US" sz="850" b="1" i="0" u="none" strike="noStrike" cap="none" normalizeH="0" baseline="0" dirty="0">
                <a:ln>
                  <a:noFill/>
                </a:ln>
                <a:solidFill>
                  <a:srgbClr val="202124"/>
                </a:solidFill>
                <a:effectLst/>
                <a:latin typeface="Calibri" panose="020F0502020204030204" pitchFamily="34" charset="0"/>
                <a:cs typeface="Calibri" panose="020F0502020204030204" pitchFamily="34" charset="0"/>
              </a:rPr>
              <a:t>- income from the resumption of litigation provision with the Free Nuclear Energy Union 90, increased nuclear risk, based on the final sentence obtained after the date of the preliminary SF, respectively 27.02.2023; the event represents an adjustable subsequent event according to the IAS 10 financial reporting standard </a:t>
            </a:r>
          </a:p>
          <a:p>
            <a:pPr marL="0" marR="0" lvl="0" indent="0" algn="just" defTabSz="914400" rtl="0" eaLnBrk="0" fontAlgn="base" latinLnBrk="0" hangingPunct="0">
              <a:lnSpc>
                <a:spcPct val="100000"/>
              </a:lnSpc>
              <a:spcBef>
                <a:spcPct val="0"/>
              </a:spcBef>
              <a:spcAft>
                <a:spcPct val="0"/>
              </a:spcAft>
              <a:buClrTx/>
              <a:buSzTx/>
              <a:buFontTx/>
              <a:buNone/>
              <a:tabLst/>
            </a:pPr>
            <a:endParaRPr lang="en-US" altLang="en-US" sz="850" dirty="0">
              <a:solidFill>
                <a:srgbClr val="202124"/>
              </a:solidFill>
              <a:latin typeface="Calibri" panose="020F0502020204030204" pitchFamily="34" charset="0"/>
              <a:cs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850" b="0" i="0" u="none" strike="noStrike" cap="none" normalizeH="0" baseline="0" dirty="0">
                <a:ln>
                  <a:noFill/>
                </a:ln>
                <a:solidFill>
                  <a:srgbClr val="202124"/>
                </a:solidFill>
                <a:effectLst/>
                <a:latin typeface="Calibri" panose="020F0502020204030204" pitchFamily="34" charset="0"/>
                <a:cs typeface="Calibri" panose="020F0502020204030204" pitchFamily="34" charset="0"/>
              </a:rPr>
              <a:t>According to Civil Decision no. 63/27.02.2023 pronounced by the Constanta Court of Appeal in file no. 7036/118/2017, having as its object unpaid salary rights, representing the counter value of the increase in professional risk, the appeal filed by the plaintiffs was rejected as unfounded. The solution is definitive. Thus, the Company took back on income the counter value of the provision established for this file, in the amount of 34,987,828 RON; </a:t>
            </a:r>
          </a:p>
          <a:p>
            <a:pPr marL="0" marR="0" lvl="0" indent="0" algn="just" defTabSz="914400" rtl="0" eaLnBrk="0" fontAlgn="base" latinLnBrk="0" hangingPunct="0">
              <a:lnSpc>
                <a:spcPct val="100000"/>
              </a:lnSpc>
              <a:spcBef>
                <a:spcPct val="0"/>
              </a:spcBef>
              <a:spcAft>
                <a:spcPct val="0"/>
              </a:spcAft>
              <a:buClrTx/>
              <a:buSzTx/>
              <a:buFontTx/>
              <a:buNone/>
              <a:tabLst/>
            </a:pPr>
            <a:endParaRPr lang="en-US" altLang="en-US" sz="850" dirty="0">
              <a:solidFill>
                <a:srgbClr val="202124"/>
              </a:solidFill>
              <a:latin typeface="Calibri" panose="020F0502020204030204" pitchFamily="34" charset="0"/>
              <a:cs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850" b="0" i="0" u="none" strike="noStrike" cap="none" normalizeH="0" baseline="0" dirty="0">
                <a:ln>
                  <a:noFill/>
                </a:ln>
                <a:solidFill>
                  <a:srgbClr val="202124"/>
                </a:solidFill>
                <a:effectLst/>
                <a:latin typeface="Calibri" panose="020F0502020204030204" pitchFamily="34" charset="0"/>
                <a:cs typeface="Calibri" panose="020F0502020204030204" pitchFamily="34" charset="0"/>
              </a:rPr>
              <a:t>On 31.12.2022, SNN registered a provision with the CNE </a:t>
            </a:r>
            <a:r>
              <a:rPr kumimoji="0" lang="en-US" altLang="en-US" sz="850" b="0" i="0" u="none" strike="noStrike" cap="none" normalizeH="0" baseline="0" dirty="0" err="1">
                <a:ln>
                  <a:noFill/>
                </a:ln>
                <a:solidFill>
                  <a:srgbClr val="202124"/>
                </a:solidFill>
                <a:effectLst/>
                <a:latin typeface="Calibri" panose="020F0502020204030204" pitchFamily="34" charset="0"/>
                <a:cs typeface="Calibri" panose="020F0502020204030204" pitchFamily="34" charset="0"/>
              </a:rPr>
              <a:t>Cernavoda</a:t>
            </a:r>
            <a:r>
              <a:rPr kumimoji="0" lang="en-US" altLang="en-US" sz="850" b="0" i="0" u="none" strike="noStrike" cap="none" normalizeH="0" baseline="0" dirty="0">
                <a:ln>
                  <a:noFill/>
                </a:ln>
                <a:solidFill>
                  <a:srgbClr val="202124"/>
                </a:solidFill>
                <a:effectLst/>
                <a:latin typeface="Calibri" panose="020F0502020204030204" pitchFamily="34" charset="0"/>
                <a:cs typeface="Calibri" panose="020F0502020204030204" pitchFamily="34" charset="0"/>
              </a:rPr>
              <a:t> Trade Union for a litigation with the same object (increased nuclear risk), in the amount of 89 million, for which the next trial date is 26.05.2023.</a:t>
            </a:r>
          </a:p>
          <a:p>
            <a:pPr marL="0" marR="0" lvl="0" indent="0" algn="just" defTabSz="914400" rtl="0" eaLnBrk="0" fontAlgn="base" latinLnBrk="0" hangingPunct="0">
              <a:lnSpc>
                <a:spcPct val="100000"/>
              </a:lnSpc>
              <a:spcBef>
                <a:spcPct val="0"/>
              </a:spcBef>
              <a:spcAft>
                <a:spcPct val="0"/>
              </a:spcAft>
              <a:buClrTx/>
              <a:buSzTx/>
              <a:buFontTx/>
              <a:buNone/>
              <a:tabLst/>
            </a:pPr>
            <a:endParaRPr lang="en-US" altLang="en-US" sz="850" dirty="0">
              <a:solidFill>
                <a:srgbClr val="202124"/>
              </a:solidFill>
              <a:latin typeface="Calibri" panose="020F0502020204030204" pitchFamily="34" charset="0"/>
              <a:cs typeface="Calibri" panose="020F0502020204030204" pitchFamily="34" charset="0"/>
            </a:endParaRPr>
          </a:p>
          <a:p>
            <a:pPr marR="0" lvl="0" algn="just" defTabSz="914400" rtl="0" eaLnBrk="0" fontAlgn="base" latinLnBrk="0" hangingPunct="0">
              <a:lnSpc>
                <a:spcPct val="100000"/>
              </a:lnSpc>
              <a:spcBef>
                <a:spcPct val="0"/>
              </a:spcBef>
              <a:spcAft>
                <a:spcPct val="0"/>
              </a:spcAft>
              <a:buClrTx/>
              <a:buSzTx/>
              <a:tabLst/>
            </a:pPr>
            <a:r>
              <a:rPr lang="en-US" altLang="en-US" sz="850" b="1" dirty="0">
                <a:solidFill>
                  <a:srgbClr val="202124"/>
                </a:solidFill>
                <a:highlight>
                  <a:srgbClr val="C0C0C0"/>
                </a:highlight>
                <a:latin typeface="Calibri" panose="020F0502020204030204" pitchFamily="34" charset="0"/>
                <a:cs typeface="Calibri" panose="020F0502020204030204" pitchFamily="34" charset="0"/>
              </a:rPr>
              <a:t>- </a:t>
            </a:r>
            <a:r>
              <a:rPr kumimoji="0" lang="en-US" altLang="en-US" sz="850" b="1" i="0" u="none" strike="noStrike" cap="none" normalizeH="0" baseline="0" dirty="0">
                <a:ln>
                  <a:noFill/>
                </a:ln>
                <a:solidFill>
                  <a:srgbClr val="202124"/>
                </a:solidFill>
                <a:effectLst/>
                <a:highlight>
                  <a:srgbClr val="C0C0C0"/>
                </a:highlight>
                <a:latin typeface="Calibri" panose="020F0502020204030204" pitchFamily="34" charset="0"/>
                <a:cs typeface="Calibri" panose="020F0502020204030204" pitchFamily="34" charset="0"/>
              </a:rPr>
              <a:t>9.5 million RON Personnel expenses </a:t>
            </a:r>
            <a:r>
              <a:rPr kumimoji="0" lang="en-US" altLang="en-US" sz="850" b="1" i="0" u="none" strike="noStrike" cap="none" normalizeH="0" baseline="0" dirty="0">
                <a:ln>
                  <a:noFill/>
                </a:ln>
                <a:solidFill>
                  <a:srgbClr val="202124"/>
                </a:solidFill>
                <a:effectLst/>
                <a:latin typeface="Calibri" panose="020F0502020204030204" pitchFamily="34" charset="0"/>
                <a:cs typeface="Calibri" panose="020F0502020204030204" pitchFamily="34" charset="0"/>
              </a:rPr>
              <a:t>- determined mainly by the actuarial update of the obligations regarding the benefits granted to employees (jubilee bonuses, retirement aid, other benefits) / preliminary SF included the expense with the update of 10 million RON; after obtaining the actuary's report, the net expense was reduced to approximately 1 million RON; </a:t>
            </a:r>
          </a:p>
          <a:p>
            <a:pPr marL="171450" marR="0" lvl="0" indent="-171450" algn="just" defTabSz="914400" rtl="0" eaLnBrk="0" fontAlgn="base" latinLnBrk="0" hangingPunct="0">
              <a:lnSpc>
                <a:spcPct val="100000"/>
              </a:lnSpc>
              <a:spcBef>
                <a:spcPct val="0"/>
              </a:spcBef>
              <a:spcAft>
                <a:spcPct val="0"/>
              </a:spcAft>
              <a:buClrTx/>
              <a:buSzTx/>
              <a:buFontTx/>
              <a:buChar char="-"/>
              <a:tabLst/>
            </a:pPr>
            <a:endParaRPr lang="en-US" altLang="en-US" sz="850" b="1" dirty="0">
              <a:solidFill>
                <a:srgbClr val="202124"/>
              </a:solidFill>
              <a:latin typeface="Calibri" panose="020F0502020204030204" pitchFamily="34" charset="0"/>
              <a:cs typeface="Calibri" panose="020F0502020204030204" pitchFamily="34" charset="0"/>
            </a:endParaRPr>
          </a:p>
          <a:p>
            <a:pPr marR="0" lvl="0" algn="just" defTabSz="914400" rtl="0" eaLnBrk="0" fontAlgn="base" latinLnBrk="0" hangingPunct="0">
              <a:lnSpc>
                <a:spcPct val="100000"/>
              </a:lnSpc>
              <a:spcBef>
                <a:spcPct val="0"/>
              </a:spcBef>
              <a:spcAft>
                <a:spcPct val="0"/>
              </a:spcAft>
              <a:buClrTx/>
              <a:buSzTx/>
              <a:tabLst/>
            </a:pPr>
            <a:r>
              <a:rPr kumimoji="0" lang="en-US" altLang="en-US" sz="850" b="1" i="0" u="none" strike="noStrike" cap="none" normalizeH="0" baseline="0" dirty="0">
                <a:ln>
                  <a:noFill/>
                </a:ln>
                <a:solidFill>
                  <a:srgbClr val="202124"/>
                </a:solidFill>
                <a:effectLst/>
                <a:highlight>
                  <a:srgbClr val="C0C0C0"/>
                </a:highlight>
                <a:latin typeface="Calibri" panose="020F0502020204030204" pitchFamily="34" charset="0"/>
                <a:cs typeface="Calibri" panose="020F0502020204030204" pitchFamily="34" charset="0"/>
              </a:rPr>
              <a:t>+ 2 million RON Financial expenses </a:t>
            </a:r>
            <a:r>
              <a:rPr kumimoji="0" lang="en-US" altLang="en-US" sz="850" b="1" i="0" u="none" strike="noStrike" cap="none" normalizeH="0" baseline="0" dirty="0">
                <a:ln>
                  <a:noFill/>
                </a:ln>
                <a:solidFill>
                  <a:srgbClr val="202124"/>
                </a:solidFill>
                <a:effectLst/>
                <a:latin typeface="Calibri" panose="020F0502020204030204" pitchFamily="34" charset="0"/>
                <a:cs typeface="Calibri" panose="020F0502020204030204" pitchFamily="34" charset="0"/>
              </a:rPr>
              <a:t>- the update of the obligation regarding the benefits granted to employees according to the actuarial report also requires a financial update of this obligation, of approximately 2 million RON; </a:t>
            </a:r>
          </a:p>
          <a:p>
            <a:pPr marR="0" lvl="0" algn="just" defTabSz="914400" rtl="0" eaLnBrk="0" fontAlgn="base" latinLnBrk="0" hangingPunct="0">
              <a:lnSpc>
                <a:spcPct val="100000"/>
              </a:lnSpc>
              <a:spcBef>
                <a:spcPct val="0"/>
              </a:spcBef>
              <a:spcAft>
                <a:spcPct val="0"/>
              </a:spcAft>
              <a:buClrTx/>
              <a:buSzTx/>
              <a:tabLst/>
            </a:pPr>
            <a:endParaRPr lang="en-US" altLang="en-US" sz="850" dirty="0">
              <a:solidFill>
                <a:srgbClr val="202124"/>
              </a:solidFill>
              <a:latin typeface="Calibri" panose="020F0502020204030204" pitchFamily="34" charset="0"/>
              <a:cs typeface="Calibri" panose="020F0502020204030204" pitchFamily="34" charset="0"/>
            </a:endParaRPr>
          </a:p>
          <a:p>
            <a:pPr marR="0" lvl="0" algn="just" defTabSz="914400" rtl="0" eaLnBrk="0" fontAlgn="base" latinLnBrk="0" hangingPunct="0">
              <a:lnSpc>
                <a:spcPct val="100000"/>
              </a:lnSpc>
              <a:spcBef>
                <a:spcPct val="0"/>
              </a:spcBef>
              <a:spcAft>
                <a:spcPct val="0"/>
              </a:spcAft>
              <a:buClrTx/>
              <a:buSzTx/>
              <a:tabLst/>
            </a:pPr>
            <a:r>
              <a:rPr kumimoji="0" lang="en-US" altLang="en-US" sz="850" b="1" i="0" u="none" strike="noStrike" cap="none" normalizeH="0" baseline="0" dirty="0">
                <a:ln>
                  <a:noFill/>
                </a:ln>
                <a:solidFill>
                  <a:srgbClr val="202124"/>
                </a:solidFill>
                <a:effectLst/>
                <a:highlight>
                  <a:srgbClr val="C0C0C0"/>
                </a:highlight>
                <a:latin typeface="Calibri" panose="020F0502020204030204" pitchFamily="34" charset="0"/>
                <a:cs typeface="Calibri" panose="020F0502020204030204" pitchFamily="34" charset="0"/>
              </a:rPr>
              <a:t>+ 7 million RON Profit tax, net </a:t>
            </a:r>
            <a:r>
              <a:rPr kumimoji="0" lang="en-US" altLang="en-US" sz="850" b="1" i="0" u="none" strike="noStrike" cap="none" normalizeH="0" baseline="0" dirty="0">
                <a:ln>
                  <a:noFill/>
                </a:ln>
                <a:solidFill>
                  <a:srgbClr val="202124"/>
                </a:solidFill>
                <a:effectLst/>
                <a:latin typeface="Calibri" panose="020F0502020204030204" pitchFamily="34" charset="0"/>
                <a:cs typeface="Calibri" panose="020F0502020204030204" pitchFamily="34" charset="0"/>
              </a:rPr>
              <a:t>- the increase in profit determines the increase in profit tax</a:t>
            </a:r>
            <a:r>
              <a:rPr kumimoji="0" lang="en-US" altLang="en-US" sz="85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p>
          <a:p>
            <a:pPr marL="0" marR="0" lvl="0" indent="0" algn="just" defTabSz="914400" rtl="0" eaLnBrk="0" fontAlgn="base" latinLnBrk="0" hangingPunct="0">
              <a:lnSpc>
                <a:spcPct val="100000"/>
              </a:lnSpc>
              <a:spcBef>
                <a:spcPct val="0"/>
              </a:spcBef>
              <a:spcAft>
                <a:spcPct val="0"/>
              </a:spcAft>
              <a:buClrTx/>
              <a:buSzTx/>
              <a:buFontTx/>
              <a:buNone/>
              <a:tabLst/>
            </a:pPr>
            <a:endParaRPr lang="en-US" altLang="en-US" sz="850" dirty="0">
              <a:latin typeface="Calibri" panose="020F0502020204030204" pitchFamily="34" charset="0"/>
              <a:cs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85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pic>
        <p:nvPicPr>
          <p:cNvPr id="22" name="Picture 21">
            <a:extLst>
              <a:ext uri="{FF2B5EF4-FFF2-40B4-BE49-F238E27FC236}">
                <a16:creationId xmlns:a16="http://schemas.microsoft.com/office/drawing/2014/main" id="{59D9F13E-349B-4B0B-8317-CE476CF68517}"/>
              </a:ext>
            </a:extLst>
          </p:cNvPr>
          <p:cNvPicPr>
            <a:picLocks noChangeAspect="1"/>
          </p:cNvPicPr>
          <p:nvPr/>
        </p:nvPicPr>
        <p:blipFill>
          <a:blip r:embed="rId2"/>
          <a:stretch>
            <a:fillRect/>
          </a:stretch>
        </p:blipFill>
        <p:spPr>
          <a:xfrm>
            <a:off x="916877" y="1498247"/>
            <a:ext cx="4229370" cy="4379025"/>
          </a:xfrm>
          <a:prstGeom prst="rect">
            <a:avLst/>
          </a:prstGeom>
        </p:spPr>
      </p:pic>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10849" y="4454863"/>
            <a:ext cx="7920880" cy="2489968"/>
          </a:xfrm>
        </p:spPr>
        <p:txBody>
          <a:bodyPr/>
          <a:lstStyle/>
          <a:p>
            <a:pPr algn="just">
              <a:defRPr/>
            </a:pPr>
            <a:endParaRPr lang="en-US" sz="1100" b="1" kern="1200" dirty="0">
              <a:solidFill>
                <a:srgbClr val="002060"/>
              </a:solidFill>
              <a:latin typeface="Calibri" panose="020F0502020204030204" pitchFamily="34" charset="0"/>
            </a:endParaRPr>
          </a:p>
          <a:p>
            <a:pPr algn="just">
              <a:defRPr/>
            </a:pPr>
            <a:r>
              <a:rPr lang="en-US" sz="1100" b="1" kern="1200" dirty="0">
                <a:solidFill>
                  <a:srgbClr val="002060"/>
                </a:solidFill>
                <a:latin typeface="Calibri" panose="020F0502020204030204" pitchFamily="34" charset="0"/>
              </a:rPr>
              <a:t>Electricity sales evolution from 12M 2021 to 12M 2022 was determined mainly by increase in weighted average selling price (w/out </a:t>
            </a:r>
            <a:r>
              <a:rPr lang="en-US" sz="1100" b="1" kern="1200" dirty="0" err="1">
                <a:solidFill>
                  <a:srgbClr val="002060"/>
                </a:solidFill>
                <a:latin typeface="Calibri" panose="020F0502020204030204" pitchFamily="34" charset="0"/>
              </a:rPr>
              <a:t>Tg</a:t>
            </a:r>
            <a:r>
              <a:rPr lang="en-US" sz="1100" b="1" kern="1200" dirty="0">
                <a:solidFill>
                  <a:srgbClr val="002060"/>
                </a:solidFill>
                <a:latin typeface="Calibri" panose="020F0502020204030204" pitchFamily="34" charset="0"/>
              </a:rPr>
              <a:t>) of +111.9%, with -3.4% decrease in quantity of electricity sold (-1.3% in Q4’22 vs Q4’21):</a:t>
            </a:r>
          </a:p>
          <a:p>
            <a:pPr marL="171450" indent="-171450" algn="just">
              <a:buFontTx/>
              <a:buChar char="-"/>
              <a:defRPr/>
            </a:pPr>
            <a:r>
              <a:rPr lang="en-US" sz="1100" b="1" kern="1200" dirty="0">
                <a:solidFill>
                  <a:srgbClr val="002060"/>
                </a:solidFill>
                <a:latin typeface="Calibri" panose="020F0502020204030204" pitchFamily="34" charset="0"/>
              </a:rPr>
              <a:t>Competitive Market: +</a:t>
            </a:r>
            <a:r>
              <a:rPr lang="en-US" sz="1100" kern="1200" dirty="0">
                <a:solidFill>
                  <a:srgbClr val="002060"/>
                </a:solidFill>
                <a:latin typeface="Calibri" panose="020F0502020204030204" pitchFamily="34" charset="0"/>
              </a:rPr>
              <a:t>109.6% increase in price, with -0.8% decrease in quantity sold;</a:t>
            </a:r>
          </a:p>
          <a:p>
            <a:pPr marL="171450" indent="-171450" algn="just">
              <a:buFontTx/>
              <a:buChar char="-"/>
              <a:defRPr/>
            </a:pPr>
            <a:r>
              <a:rPr lang="en-US" sz="1100" b="1" kern="1200" dirty="0">
                <a:solidFill>
                  <a:srgbClr val="002060"/>
                </a:solidFill>
                <a:latin typeface="Calibri" panose="020F0502020204030204" pitchFamily="34" charset="0"/>
              </a:rPr>
              <a:t>Spot Market: +</a:t>
            </a:r>
            <a:r>
              <a:rPr lang="en-US" sz="1100" kern="1200" dirty="0">
                <a:solidFill>
                  <a:srgbClr val="002060"/>
                </a:solidFill>
                <a:latin typeface="Calibri" panose="020F0502020204030204" pitchFamily="34" charset="0"/>
              </a:rPr>
              <a:t>146.3% increase in price, with -21.5% decrease in quantity sold;</a:t>
            </a:r>
          </a:p>
          <a:p>
            <a:pPr marL="171450" indent="-171450" algn="just">
              <a:buFontTx/>
              <a:buChar char="-"/>
              <a:defRPr/>
            </a:pPr>
            <a:endParaRPr lang="en-US" sz="1100" b="1" kern="1200" dirty="0">
              <a:solidFill>
                <a:srgbClr val="002060"/>
              </a:solidFill>
              <a:latin typeface="Calibri" panose="020F0502020204030204" pitchFamily="34" charset="0"/>
            </a:endParaRPr>
          </a:p>
          <a:p>
            <a:pPr marL="171450" indent="-171450" algn="just">
              <a:buFontTx/>
              <a:buChar char="-"/>
              <a:defRPr/>
            </a:pPr>
            <a:r>
              <a:rPr lang="en-US" sz="1100" b="1" dirty="0">
                <a:solidFill>
                  <a:srgbClr val="002060"/>
                </a:solidFill>
                <a:latin typeface="Calibri" panose="020F0502020204030204" pitchFamily="34" charset="0"/>
              </a:rPr>
              <a:t>Balancing Market (PE): </a:t>
            </a:r>
            <a:r>
              <a:rPr lang="en-US" sz="1100" dirty="0">
                <a:solidFill>
                  <a:srgbClr val="002060"/>
                </a:solidFill>
                <a:latin typeface="Calibri" panose="020F0502020204030204" pitchFamily="34" charset="0"/>
              </a:rPr>
              <a:t>with +66.6% increase of price, </a:t>
            </a:r>
            <a:r>
              <a:rPr lang="en-US" sz="1100" kern="1200" dirty="0">
                <a:solidFill>
                  <a:srgbClr val="002060"/>
                </a:solidFill>
                <a:latin typeface="Calibri" panose="020F0502020204030204" pitchFamily="34" charset="0"/>
              </a:rPr>
              <a:t>with +21.1% increase in quantity sold</a:t>
            </a:r>
            <a:r>
              <a:rPr lang="en-US" sz="1100" dirty="0">
                <a:latin typeface="Calibri" panose="020F0502020204030204" pitchFamily="34" charset="0"/>
              </a:rPr>
              <a:t>.</a:t>
            </a:r>
          </a:p>
          <a:p>
            <a:pPr lvl="1" algn="just">
              <a:defRPr/>
            </a:pPr>
            <a:endParaRPr lang="en-US" sz="1100" dirty="0">
              <a:latin typeface="Calibri" panose="020F0502020204030204" pitchFamily="34" charset="0"/>
            </a:endParaRPr>
          </a:p>
          <a:p>
            <a:pPr marL="628650" lvl="1" indent="-171450" algn="just">
              <a:buFontTx/>
              <a:buChar char="-"/>
              <a:defRPr/>
            </a:pPr>
            <a:endParaRPr lang="en-US" sz="1100" dirty="0">
              <a:latin typeface="Calibri" panose="020F0502020204030204" pitchFamily="34" charset="0"/>
            </a:endParaRPr>
          </a:p>
          <a:p>
            <a:pPr>
              <a:defRPr/>
            </a:pPr>
            <a:endParaRPr lang="en-US" dirty="0"/>
          </a:p>
        </p:txBody>
      </p:sp>
      <p:sp>
        <p:nvSpPr>
          <p:cNvPr id="5" name="Title 9"/>
          <p:cNvSpPr txBox="1">
            <a:spLocks/>
          </p:cNvSpPr>
          <p:nvPr/>
        </p:nvSpPr>
        <p:spPr bwMode="auto">
          <a:xfrm>
            <a:off x="942218" y="404664"/>
            <a:ext cx="8123659" cy="489942"/>
          </a:xfrm>
          <a:prstGeom prst="roundRect">
            <a:avLst/>
          </a:prstGeom>
          <a:solidFill>
            <a:srgbClr val="B6DBE8"/>
          </a:solidFill>
          <a:ln w="25400" cap="flat" cmpd="sng" algn="ctr">
            <a:noFill/>
            <a:prstDash val="solid"/>
          </a:ln>
          <a:scene3d>
            <a:camera prst="orthographicFront">
              <a:rot lat="0" lon="0" rev="0"/>
            </a:camera>
            <a:lightRig rig="threePt" dir="t"/>
          </a:scene3d>
          <a:sp3d prstMaterial="powder">
            <a:bevelT/>
            <a:bevelB/>
          </a:sp3d>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lvl1pPr algn="ctr" rtl="0" eaLnBrk="0" fontAlgn="base" hangingPunct="0">
              <a:spcBef>
                <a:spcPct val="0"/>
              </a:spcBef>
              <a:spcAft>
                <a:spcPct val="0"/>
              </a:spcAft>
              <a:defRPr sz="44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Arial"/>
              </a:rPr>
              <a:t>Sales of electricity in 2022 increased by </a:t>
            </a:r>
            <a:r>
              <a:rPr lang="en-US" sz="1800" b="1" dirty="0">
                <a:solidFill>
                  <a:srgbClr val="002060"/>
                </a:solidFill>
                <a:latin typeface="Calibri" panose="020F0502020204030204" pitchFamily="34" charset="0"/>
                <a:cs typeface="Arial"/>
              </a:rPr>
              <a:t>104.7</a:t>
            </a:r>
            <a:r>
              <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Arial"/>
              </a:rPr>
              <a:t>% compared to 2021</a:t>
            </a:r>
            <a:endParaRPr kumimoji="0" lang="en-US" alt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Arial"/>
            </a:endParaRPr>
          </a:p>
        </p:txBody>
      </p:sp>
      <p:pic>
        <p:nvPicPr>
          <p:cNvPr id="4" name="Picture 3">
            <a:extLst>
              <a:ext uri="{FF2B5EF4-FFF2-40B4-BE49-F238E27FC236}">
                <a16:creationId xmlns:a16="http://schemas.microsoft.com/office/drawing/2014/main" id="{DBD0DE12-8648-4D51-BE8F-60074155EB9F}"/>
              </a:ext>
            </a:extLst>
          </p:cNvPr>
          <p:cNvPicPr>
            <a:picLocks noChangeAspect="1"/>
          </p:cNvPicPr>
          <p:nvPr/>
        </p:nvPicPr>
        <p:blipFill>
          <a:blip r:embed="rId2"/>
          <a:stretch>
            <a:fillRect/>
          </a:stretch>
        </p:blipFill>
        <p:spPr>
          <a:xfrm>
            <a:off x="1668107" y="980728"/>
            <a:ext cx="6216262" cy="3474135"/>
          </a:xfrm>
          <a:prstGeom prst="rect">
            <a:avLst/>
          </a:prstGeom>
        </p:spPr>
      </p:pic>
      <p:sp>
        <p:nvSpPr>
          <p:cNvPr id="6" name="Slide Number Placeholder 2">
            <a:extLst>
              <a:ext uri="{FF2B5EF4-FFF2-40B4-BE49-F238E27FC236}">
                <a16:creationId xmlns:a16="http://schemas.microsoft.com/office/drawing/2014/main" id="{770D1BEB-7E6B-4E5F-9FFC-89BDC3BFF281}"/>
              </a:ext>
            </a:extLst>
          </p:cNvPr>
          <p:cNvSpPr>
            <a:spLocks noGrp="1"/>
          </p:cNvSpPr>
          <p:nvPr>
            <p:ph type="sldNum" sz="quarter" idx="12"/>
          </p:nvPr>
        </p:nvSpPr>
        <p:spPr>
          <a:xfrm>
            <a:off x="6966351" y="6309320"/>
            <a:ext cx="2133600" cy="476250"/>
          </a:xfrm>
        </p:spPr>
        <p:txBody>
          <a:bodyPr/>
          <a:lstStyle/>
          <a:p>
            <a:pPr>
              <a:defRPr/>
            </a:pPr>
            <a:fld id="{525230D4-A128-44F9-91BE-68F47144733C}" type="slidenum">
              <a:rPr lang="en-US" sz="1100" smtClean="0"/>
              <a:pPr>
                <a:defRPr/>
              </a:pPr>
              <a:t>8</a:t>
            </a:fld>
            <a:endParaRPr lang="en-US" sz="1100" dirty="0"/>
          </a:p>
        </p:txBody>
      </p:sp>
    </p:spTree>
    <p:extLst>
      <p:ext uri="{BB962C8B-B14F-4D97-AF65-F5344CB8AC3E}">
        <p14:creationId xmlns:p14="http://schemas.microsoft.com/office/powerpoint/2010/main" val="6526219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txBox="1">
            <a:spLocks/>
          </p:cNvSpPr>
          <p:nvPr/>
        </p:nvSpPr>
        <p:spPr bwMode="auto">
          <a:xfrm>
            <a:off x="960611" y="159928"/>
            <a:ext cx="8123659" cy="489942"/>
          </a:xfrm>
          <a:prstGeom prst="roundRect">
            <a:avLst/>
          </a:prstGeom>
          <a:solidFill>
            <a:srgbClr val="B6DBE8"/>
          </a:solidFill>
          <a:ln w="25400" cap="flat" cmpd="sng" algn="ctr">
            <a:noFill/>
            <a:prstDash val="solid"/>
          </a:ln>
          <a:scene3d>
            <a:camera prst="orthographicFront">
              <a:rot lat="0" lon="0" rev="0"/>
            </a:camera>
            <a:lightRig rig="threePt" dir="t"/>
          </a:scene3d>
          <a:sp3d prstMaterial="powder">
            <a:bevelT/>
            <a:bevelB/>
          </a:sp3d>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lvl1pPr algn="ctr" rtl="0" eaLnBrk="0" fontAlgn="base" hangingPunct="0">
              <a:spcBef>
                <a:spcPct val="0"/>
              </a:spcBef>
              <a:spcAft>
                <a:spcPct val="0"/>
              </a:spcAft>
              <a:defRPr sz="44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Arial"/>
              </a:rPr>
              <a:t>Sales structure analysis 2022 vs. 2021</a:t>
            </a:r>
            <a:endParaRPr kumimoji="0" lang="en-US" sz="18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4" name="Rectangle 3"/>
          <p:cNvSpPr/>
          <p:nvPr/>
        </p:nvSpPr>
        <p:spPr>
          <a:xfrm>
            <a:off x="1042435" y="671793"/>
            <a:ext cx="3516355" cy="4339650"/>
          </a:xfrm>
          <a:prstGeom prst="rect">
            <a:avLst/>
          </a:prstGeom>
        </p:spPr>
        <p:txBody>
          <a:bodyPr wrap="square">
            <a:spAutoFit/>
          </a:bodyPr>
          <a:lstStyle/>
          <a:p>
            <a:pPr algn="just"/>
            <a:endParaRPr lang="en-US" altLang="en-US" sz="900" dirty="0">
              <a:latin typeface="Calibri" panose="020F0502020204030204" pitchFamily="34" charset="0"/>
            </a:endParaRPr>
          </a:p>
          <a:p>
            <a:pPr algn="just"/>
            <a:r>
              <a:rPr lang="en-US" altLang="en-US" sz="900" dirty="0">
                <a:latin typeface="Calibri" panose="020F0502020204030204" pitchFamily="34" charset="0"/>
              </a:rPr>
              <a:t>The sale structure of 2022 is similar to 2021, with minor variation on the regulated market, as a small quantity was sold in January 2021 (</a:t>
            </a:r>
            <a:r>
              <a:rPr lang="en-US" altLang="en-US" sz="900" dirty="0">
                <a:solidFill>
                  <a:srgbClr val="000000"/>
                </a:solidFill>
                <a:latin typeface="Calibri" panose="020F0502020204030204" pitchFamily="34" charset="0"/>
              </a:rPr>
              <a:t>delivery in CET hours, the last delivery hour in 2020 being the first in January 2021 (361 MWh, regulated price of 182.63 RON/MWh (w/out </a:t>
            </a:r>
            <a:r>
              <a:rPr lang="en-US" altLang="en-US" sz="900" dirty="0" err="1">
                <a:solidFill>
                  <a:srgbClr val="000000"/>
                </a:solidFill>
                <a:latin typeface="Calibri" panose="020F0502020204030204" pitchFamily="34" charset="0"/>
              </a:rPr>
              <a:t>Tg</a:t>
            </a:r>
            <a:r>
              <a:rPr lang="en-US" altLang="en-US" sz="900" dirty="0">
                <a:solidFill>
                  <a:srgbClr val="000000"/>
                </a:solidFill>
                <a:latin typeface="Calibri" panose="020F0502020204030204" pitchFamily="34" charset="0"/>
              </a:rPr>
              <a:t>)).</a:t>
            </a:r>
            <a:endParaRPr lang="en-US" altLang="en-US" sz="900" dirty="0">
              <a:latin typeface="Calibri" panose="020F0502020204030204" pitchFamily="34" charset="0"/>
            </a:endParaRPr>
          </a:p>
          <a:p>
            <a:pPr algn="just"/>
            <a:endParaRPr lang="en-US" altLang="en-US" sz="900" dirty="0">
              <a:latin typeface="Calibri" panose="020F0502020204030204" pitchFamily="34" charset="0"/>
            </a:endParaRPr>
          </a:p>
          <a:p>
            <a:pPr lvl="0" algn="just">
              <a:defRPr/>
            </a:pPr>
            <a:endParaRPr lang="en-US" altLang="en-US" sz="900" dirty="0">
              <a:solidFill>
                <a:srgbClr val="000000"/>
              </a:solidFill>
              <a:latin typeface="Calibri" panose="020F0502020204030204" pitchFamily="34" charset="0"/>
            </a:endParaRPr>
          </a:p>
          <a:p>
            <a:pPr lvl="0" algn="just">
              <a:defRPr/>
            </a:pPr>
            <a:r>
              <a:rPr lang="en-US" altLang="en-US" sz="900" dirty="0">
                <a:solidFill>
                  <a:srgbClr val="000000"/>
                </a:solidFill>
                <a:latin typeface="Calibri" panose="020F0502020204030204" pitchFamily="34" charset="0"/>
              </a:rPr>
              <a:t>The quantities of electricity sold on the </a:t>
            </a:r>
            <a:r>
              <a:rPr lang="en-US" altLang="en-US" sz="900" b="1" dirty="0">
                <a:solidFill>
                  <a:srgbClr val="002060"/>
                </a:solidFill>
                <a:latin typeface="Calibri" panose="020F0502020204030204" pitchFamily="34" charset="0"/>
              </a:rPr>
              <a:t>Competitive Market </a:t>
            </a:r>
            <a:r>
              <a:rPr lang="en-US" altLang="en-US" sz="900" dirty="0">
                <a:solidFill>
                  <a:srgbClr val="000000"/>
                </a:solidFill>
                <a:latin typeface="Calibri" panose="020F0502020204030204" pitchFamily="34" charset="0"/>
              </a:rPr>
              <a:t>represented, in 2022, 89.2% of the total volume of electricity sold, compared to 86.8% recorded in the same period of 2021. The average selling price during this period was 529.16 RON/MWh (w/out </a:t>
            </a:r>
            <a:r>
              <a:rPr lang="en-US" altLang="en-US" sz="900" dirty="0" err="1">
                <a:solidFill>
                  <a:srgbClr val="000000"/>
                </a:solidFill>
                <a:latin typeface="Calibri" panose="020F0502020204030204" pitchFamily="34" charset="0"/>
              </a:rPr>
              <a:t>Tg</a:t>
            </a:r>
            <a:r>
              <a:rPr lang="en-US" altLang="en-US" sz="900" dirty="0">
                <a:solidFill>
                  <a:srgbClr val="000000"/>
                </a:solidFill>
                <a:latin typeface="Calibri" panose="020F0502020204030204" pitchFamily="34" charset="0"/>
              </a:rPr>
              <a:t>), recording a 109.6% increase compared to the average price recorded in the same period of 2021, of 252.42 RON/MWh (w/out </a:t>
            </a:r>
            <a:r>
              <a:rPr lang="en-US" altLang="en-US" sz="900" dirty="0" err="1">
                <a:solidFill>
                  <a:srgbClr val="000000"/>
                </a:solidFill>
                <a:latin typeface="Calibri" panose="020F0502020204030204" pitchFamily="34" charset="0"/>
              </a:rPr>
              <a:t>Tg</a:t>
            </a:r>
            <a:r>
              <a:rPr lang="en-US" altLang="en-US" sz="900" dirty="0">
                <a:solidFill>
                  <a:srgbClr val="000000"/>
                </a:solidFill>
                <a:latin typeface="Calibri" panose="020F0502020204030204" pitchFamily="34" charset="0"/>
              </a:rPr>
              <a:t>).</a:t>
            </a:r>
          </a:p>
          <a:p>
            <a:pPr lvl="0" algn="just">
              <a:defRPr/>
            </a:pPr>
            <a:endParaRPr lang="en-US" altLang="en-US" sz="900" dirty="0">
              <a:solidFill>
                <a:srgbClr val="000000"/>
              </a:solidFill>
              <a:latin typeface="Calibri" panose="020F0502020204030204" pitchFamily="34" charset="0"/>
            </a:endParaRPr>
          </a:p>
          <a:p>
            <a:pPr lvl="0" algn="just">
              <a:defRPr/>
            </a:pPr>
            <a:endParaRPr lang="en-US" altLang="en-US" sz="900" dirty="0">
              <a:solidFill>
                <a:srgbClr val="000000"/>
              </a:solidFill>
              <a:latin typeface="Calibri" panose="020F0502020204030204" pitchFamily="34" charset="0"/>
            </a:endParaRPr>
          </a:p>
          <a:p>
            <a:pPr lvl="0" algn="just">
              <a:defRPr/>
            </a:pPr>
            <a:r>
              <a:rPr lang="en-US" altLang="en-US" sz="900" dirty="0">
                <a:solidFill>
                  <a:srgbClr val="000000"/>
                </a:solidFill>
                <a:latin typeface="Calibri" panose="020F0502020204030204" pitchFamily="34" charset="0"/>
              </a:rPr>
              <a:t>On the </a:t>
            </a:r>
            <a:r>
              <a:rPr lang="en-US" altLang="en-US" sz="900" b="1" dirty="0">
                <a:solidFill>
                  <a:srgbClr val="002060"/>
                </a:solidFill>
                <a:latin typeface="Calibri" panose="020F0502020204030204" pitchFamily="34" charset="0"/>
              </a:rPr>
              <a:t>Spot Market (PZU + PI)</a:t>
            </a:r>
            <a:r>
              <a:rPr lang="en-US" altLang="en-US" sz="900" dirty="0">
                <a:solidFill>
                  <a:srgbClr val="002060"/>
                </a:solidFill>
                <a:latin typeface="Calibri" panose="020F0502020204030204" pitchFamily="34" charset="0"/>
              </a:rPr>
              <a:t>, </a:t>
            </a:r>
            <a:r>
              <a:rPr lang="en-US" altLang="en-US" sz="900" dirty="0">
                <a:solidFill>
                  <a:srgbClr val="000000"/>
                </a:solidFill>
                <a:latin typeface="Calibri" panose="020F0502020204030204" pitchFamily="34" charset="0"/>
              </a:rPr>
              <a:t>in 2022, the quantities of electricity sold represented 10.5% of the total sales volume, compared to 12.9% in the same period of 2021. The average price on spot market, achieved by SNN in 2022 was 1,205.38 RON/MWh (w/out </a:t>
            </a:r>
            <a:r>
              <a:rPr lang="en-US" altLang="en-US" sz="900" dirty="0" err="1">
                <a:solidFill>
                  <a:srgbClr val="000000"/>
                </a:solidFill>
                <a:latin typeface="Calibri" panose="020F0502020204030204" pitchFamily="34" charset="0"/>
              </a:rPr>
              <a:t>Tg</a:t>
            </a:r>
            <a:r>
              <a:rPr lang="en-US" altLang="en-US" sz="900" dirty="0">
                <a:solidFill>
                  <a:srgbClr val="000000"/>
                </a:solidFill>
                <a:latin typeface="Calibri" panose="020F0502020204030204" pitchFamily="34" charset="0"/>
              </a:rPr>
              <a:t>), compared to 489.42 RON/MWh (w/out </a:t>
            </a:r>
            <a:r>
              <a:rPr lang="en-US" altLang="en-US" sz="900" dirty="0" err="1">
                <a:solidFill>
                  <a:srgbClr val="000000"/>
                </a:solidFill>
                <a:latin typeface="Calibri" panose="020F0502020204030204" pitchFamily="34" charset="0"/>
              </a:rPr>
              <a:t>Tg</a:t>
            </a:r>
            <a:r>
              <a:rPr lang="en-US" altLang="en-US" sz="900" dirty="0">
                <a:solidFill>
                  <a:srgbClr val="000000"/>
                </a:solidFill>
                <a:latin typeface="Calibri" panose="020F0502020204030204" pitchFamily="34" charset="0"/>
              </a:rPr>
              <a:t>) in 2021.</a:t>
            </a:r>
          </a:p>
          <a:p>
            <a:pPr algn="just"/>
            <a:endParaRPr lang="en-US" altLang="en-US" sz="900" dirty="0">
              <a:latin typeface="Calibri" panose="020F0502020204030204" pitchFamily="34" charset="0"/>
            </a:endParaRPr>
          </a:p>
          <a:p>
            <a:pPr algn="just"/>
            <a:endParaRPr lang="en-US" altLang="en-US" sz="900" dirty="0">
              <a:latin typeface="Calibri" panose="020F0502020204030204" pitchFamily="34" charset="0"/>
            </a:endParaRPr>
          </a:p>
          <a:p>
            <a:pPr algn="just"/>
            <a:endParaRPr lang="en-US" altLang="en-US" sz="1000" dirty="0">
              <a:latin typeface="Calibri" panose="020F0502020204030204" pitchFamily="34" charset="0"/>
            </a:endParaRPr>
          </a:p>
          <a:p>
            <a:pPr algn="just"/>
            <a:endParaRPr lang="en-US" altLang="en-US" sz="1000" dirty="0">
              <a:latin typeface="Calibri" panose="020F0502020204030204" pitchFamily="34" charset="0"/>
            </a:endParaRPr>
          </a:p>
          <a:p>
            <a:pPr algn="just"/>
            <a:endParaRPr lang="en-US" altLang="en-US" sz="1000" dirty="0">
              <a:latin typeface="Calibri" panose="020F0502020204030204" pitchFamily="34" charset="0"/>
            </a:endParaRPr>
          </a:p>
          <a:p>
            <a:pPr algn="just"/>
            <a:endParaRPr lang="en-US" altLang="en-US" sz="1000" dirty="0">
              <a:latin typeface="Calibri" panose="020F0502020204030204" pitchFamily="34" charset="0"/>
            </a:endParaRPr>
          </a:p>
          <a:p>
            <a:pPr algn="just">
              <a:defRPr/>
            </a:pPr>
            <a:endParaRPr lang="en-US" sz="900" dirty="0">
              <a:solidFill>
                <a:srgbClr val="FF0000"/>
              </a:solidFill>
              <a:latin typeface="Calibri" panose="020F0502020204030204" pitchFamily="34" charset="0"/>
            </a:endParaRPr>
          </a:p>
          <a:p>
            <a:pPr algn="just">
              <a:defRPr/>
            </a:pPr>
            <a:endParaRPr lang="en-US" sz="900" dirty="0">
              <a:solidFill>
                <a:srgbClr val="FF0000"/>
              </a:solidFill>
              <a:latin typeface="Calibri" panose="020F0502020204030204" pitchFamily="34" charset="0"/>
            </a:endParaRPr>
          </a:p>
          <a:p>
            <a:pPr algn="just"/>
            <a:endParaRPr lang="en-US" altLang="en-US" sz="1100" dirty="0">
              <a:latin typeface="Calibri" panose="020F0502020204030204" pitchFamily="34" charset="0"/>
            </a:endParaRPr>
          </a:p>
        </p:txBody>
      </p:sp>
      <p:sp>
        <p:nvSpPr>
          <p:cNvPr id="17" name="TextBox 16">
            <a:extLst>
              <a:ext uri="{FF2B5EF4-FFF2-40B4-BE49-F238E27FC236}">
                <a16:creationId xmlns:a16="http://schemas.microsoft.com/office/drawing/2014/main" id="{EBFC3F0B-B2C7-49E7-8123-7BA4DA581E09}"/>
              </a:ext>
            </a:extLst>
          </p:cNvPr>
          <p:cNvSpPr txBox="1"/>
          <p:nvPr/>
        </p:nvSpPr>
        <p:spPr>
          <a:xfrm>
            <a:off x="3112571" y="4229985"/>
            <a:ext cx="3819738" cy="430887"/>
          </a:xfrm>
          <a:prstGeom prst="rect">
            <a:avLst/>
          </a:prstGeom>
          <a:noFill/>
        </p:spPr>
        <p:txBody>
          <a:bodyPr wrap="square" rtlCol="0">
            <a:spAutoFit/>
          </a:bodyPr>
          <a:lstStyle/>
          <a:p>
            <a:pPr algn="ctr"/>
            <a:endParaRPr lang="en-US" sz="1100" b="1" dirty="0">
              <a:latin typeface="Calibri" panose="020F0502020204030204" pitchFamily="34" charset="0"/>
              <a:cs typeface="Calibri" panose="020F0502020204030204" pitchFamily="34" charset="0"/>
            </a:endParaRPr>
          </a:p>
          <a:p>
            <a:pPr algn="ctr"/>
            <a:r>
              <a:rPr lang="en-US" sz="1100" b="1" dirty="0">
                <a:latin typeface="Calibri" panose="020F0502020204030204" pitchFamily="34" charset="0"/>
                <a:cs typeface="Calibri" panose="020F0502020204030204" pitchFamily="34" charset="0"/>
              </a:rPr>
              <a:t>Actual vs Budgeted</a:t>
            </a:r>
          </a:p>
        </p:txBody>
      </p:sp>
      <p:pic>
        <p:nvPicPr>
          <p:cNvPr id="5" name="Picture 4">
            <a:extLst>
              <a:ext uri="{FF2B5EF4-FFF2-40B4-BE49-F238E27FC236}">
                <a16:creationId xmlns:a16="http://schemas.microsoft.com/office/drawing/2014/main" id="{6FD2A3F0-2308-45DB-BB1D-2A8E1EA1D78D}"/>
              </a:ext>
            </a:extLst>
          </p:cNvPr>
          <p:cNvPicPr>
            <a:picLocks noChangeAspect="1"/>
          </p:cNvPicPr>
          <p:nvPr/>
        </p:nvPicPr>
        <p:blipFill>
          <a:blip r:embed="rId3"/>
          <a:stretch>
            <a:fillRect/>
          </a:stretch>
        </p:blipFill>
        <p:spPr>
          <a:xfrm>
            <a:off x="4585211" y="1096534"/>
            <a:ext cx="4387211" cy="2083115"/>
          </a:xfrm>
          <a:prstGeom prst="rect">
            <a:avLst/>
          </a:prstGeom>
        </p:spPr>
      </p:pic>
      <p:pic>
        <p:nvPicPr>
          <p:cNvPr id="11" name="Picture 10">
            <a:extLst>
              <a:ext uri="{FF2B5EF4-FFF2-40B4-BE49-F238E27FC236}">
                <a16:creationId xmlns:a16="http://schemas.microsoft.com/office/drawing/2014/main" id="{D0D53D29-6B80-423D-9751-72A587D3DC00}"/>
              </a:ext>
            </a:extLst>
          </p:cNvPr>
          <p:cNvPicPr>
            <a:picLocks noChangeAspect="1"/>
          </p:cNvPicPr>
          <p:nvPr/>
        </p:nvPicPr>
        <p:blipFill>
          <a:blip r:embed="rId4"/>
          <a:stretch>
            <a:fillRect/>
          </a:stretch>
        </p:blipFill>
        <p:spPr>
          <a:xfrm>
            <a:off x="2123728" y="4887277"/>
            <a:ext cx="5524500" cy="1272540"/>
          </a:xfrm>
          <a:prstGeom prst="rect">
            <a:avLst/>
          </a:prstGeom>
        </p:spPr>
      </p:pic>
      <p:sp>
        <p:nvSpPr>
          <p:cNvPr id="7" name="Slide Number Placeholder 2">
            <a:extLst>
              <a:ext uri="{FF2B5EF4-FFF2-40B4-BE49-F238E27FC236}">
                <a16:creationId xmlns:a16="http://schemas.microsoft.com/office/drawing/2014/main" id="{2C80E01D-E3EB-4D8E-81DD-4D16C7400610}"/>
              </a:ext>
            </a:extLst>
          </p:cNvPr>
          <p:cNvSpPr>
            <a:spLocks noGrp="1"/>
          </p:cNvSpPr>
          <p:nvPr>
            <p:ph type="sldNum" sz="quarter" idx="12"/>
          </p:nvPr>
        </p:nvSpPr>
        <p:spPr>
          <a:xfrm>
            <a:off x="6983151" y="6345048"/>
            <a:ext cx="2133600" cy="476250"/>
          </a:xfrm>
        </p:spPr>
        <p:txBody>
          <a:bodyPr/>
          <a:lstStyle/>
          <a:p>
            <a:pPr>
              <a:defRPr/>
            </a:pPr>
            <a:fld id="{525230D4-A128-44F9-91BE-68F47144733C}" type="slidenum">
              <a:rPr lang="en-US" sz="1100" smtClean="0"/>
              <a:pPr>
                <a:defRPr/>
              </a:pPr>
              <a:t>9</a:t>
            </a:fld>
            <a:endParaRPr lang="en-US" sz="1100" dirty="0"/>
          </a:p>
        </p:txBody>
      </p:sp>
    </p:spTree>
    <p:extLst>
      <p:ext uri="{BB962C8B-B14F-4D97-AF65-F5344CB8AC3E}">
        <p14:creationId xmlns:p14="http://schemas.microsoft.com/office/powerpoint/2010/main" val="692197202"/>
      </p:ext>
    </p:extLst>
  </p:cSld>
  <p:clrMapOvr>
    <a:masterClrMapping/>
  </p:clrMapOvr>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29419</TotalTime>
  <Words>3655</Words>
  <Application>Microsoft Office PowerPoint</Application>
  <PresentationFormat>On-screen Show (4:3)</PresentationFormat>
  <Paragraphs>506</Paragraphs>
  <Slides>18</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inherit</vt:lpstr>
      <vt:lpstr>Times New Roman</vt:lpstr>
      <vt:lpstr>Wingdings</vt:lpstr>
      <vt:lpstr>Diseño predeterminado</vt:lpstr>
      <vt:lpstr> SNN Investors Day Audited Individual Financial Statements as at and for the year ended  December 31, 2022  Bucharest: April 27, 2023</vt:lpstr>
      <vt:lpstr>PowerPoint Presentation</vt:lpstr>
      <vt:lpstr>PowerPoint Presentation</vt:lpstr>
      <vt:lpstr>PowerPoint Presentation</vt:lpstr>
      <vt:lpstr>PowerPoint Presentation</vt:lpstr>
      <vt:lpstr>Financial Highlights - 2022 Income statement -</vt:lpstr>
      <vt:lpstr>PowerPoint Presentation</vt:lpstr>
      <vt:lpstr>PowerPoint Presentation</vt:lpstr>
      <vt:lpstr>PowerPoint Presentation</vt:lpstr>
      <vt:lpstr>PowerPoint Presentation</vt:lpstr>
      <vt:lpstr>PowerPoint Presentation</vt:lpstr>
      <vt:lpstr>PowerPoint Presentation</vt:lpstr>
      <vt:lpstr>   </vt:lpstr>
      <vt:lpstr>    </vt:lpstr>
      <vt:lpstr>PowerPoint Presentation</vt:lpstr>
      <vt:lpstr>            Disclaimer </vt:lpstr>
      <vt:lpstr>PowerPoint Presentation</vt:lpstr>
      <vt:lpstr>Thank you!</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Mariajose</dc:creator>
  <cp:lastModifiedBy>Codreanu Lorena Andreea</cp:lastModifiedBy>
  <cp:revision>2672</cp:revision>
  <cp:lastPrinted>2023-04-24T12:59:22Z</cp:lastPrinted>
  <dcterms:created xsi:type="dcterms:W3CDTF">2010-05-23T14:28:12Z</dcterms:created>
  <dcterms:modified xsi:type="dcterms:W3CDTF">2023-04-27T08:11:16Z</dcterms:modified>
</cp:coreProperties>
</file>