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373" r:id="rId2"/>
    <p:sldId id="354" r:id="rId3"/>
    <p:sldId id="355" r:id="rId4"/>
    <p:sldId id="356" r:id="rId5"/>
    <p:sldId id="357" r:id="rId6"/>
    <p:sldId id="358" r:id="rId7"/>
    <p:sldId id="363" r:id="rId8"/>
    <p:sldId id="360" r:id="rId9"/>
    <p:sldId id="361" r:id="rId10"/>
    <p:sldId id="362" r:id="rId11"/>
    <p:sldId id="359" r:id="rId12"/>
    <p:sldId id="364" r:id="rId13"/>
    <p:sldId id="365" r:id="rId14"/>
    <p:sldId id="366" r:id="rId15"/>
    <p:sldId id="367" r:id="rId16"/>
    <p:sldId id="368" r:id="rId17"/>
    <p:sldId id="369" r:id="rId18"/>
    <p:sldId id="370" r:id="rId19"/>
    <p:sldId id="374" r:id="rId20"/>
  </p:sldIdLst>
  <p:sldSz cx="6858000" cy="9906000" type="A4"/>
  <p:notesSz cx="6797675" cy="9928225"/>
  <p:embeddedFontLst>
    <p:embeddedFont>
      <p:font typeface="Arial Narrow" panose="020B060602020203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Open Sans Condensed" panose="020B0604020202020204" charset="0"/>
      <p:regular r:id="rId32"/>
      <p:bold r:id="rId33"/>
      <p:italic r:id="rId34"/>
      <p:boldItalic r:id="rId35"/>
    </p:embeddedFont>
    <p:embeddedFont>
      <p:font typeface="Open Sans SemiCondensed" panose="020B0604020202020204"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F26B43"/>
          </p15:clr>
        </p15:guide>
        <p15:guide id="2" pos="2160" userDrawn="1">
          <p15:clr>
            <a:srgbClr val="F26B43"/>
          </p15:clr>
        </p15:guide>
        <p15:guide id="3" orient="horz" pos="6048" userDrawn="1">
          <p15:clr>
            <a:srgbClr val="F26B43"/>
          </p15:clr>
        </p15:guide>
        <p15:guide id="4" orient="horz" pos="240" userDrawn="1">
          <p15:clr>
            <a:srgbClr val="F26B43"/>
          </p15:clr>
        </p15:guide>
        <p15:guide id="5" orient="horz" pos="1632" userDrawn="1">
          <p15:clr>
            <a:srgbClr val="547EBF"/>
          </p15:clr>
        </p15:guide>
        <p15:guide id="6" orient="horz" pos="3696" userDrawn="1">
          <p15:clr>
            <a:srgbClr val="547EBF"/>
          </p15:clr>
        </p15:guide>
        <p15:guide id="7" pos="240" userDrawn="1">
          <p15:clr>
            <a:srgbClr val="F26B43"/>
          </p15:clr>
        </p15:guide>
        <p15:guide id="8" pos="4104" userDrawn="1">
          <p15:clr>
            <a:srgbClr val="F26B43"/>
          </p15:clr>
        </p15:guide>
        <p15:guide id="9" pos="192" userDrawn="1">
          <p15:clr>
            <a:srgbClr val="F26B43"/>
          </p15:clr>
        </p15:guide>
        <p15:guide id="10" pos="4056" userDrawn="1">
          <p15:clr>
            <a:srgbClr val="F26B43"/>
          </p15:clr>
        </p15:guide>
        <p15:guide id="11" pos="2112" userDrawn="1">
          <p15:clr>
            <a:srgbClr val="F26B43"/>
          </p15:clr>
        </p15:guide>
        <p15:guide id="12" pos="2208" userDrawn="1">
          <p15:clr>
            <a:srgbClr val="F26B43"/>
          </p15:clr>
        </p15:guide>
        <p15:guide id="13" pos="1680" userDrawn="1">
          <p15:clr>
            <a:srgbClr val="F26B43"/>
          </p15:clr>
        </p15:guide>
        <p15:guide id="14" pos="3048"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628"/>
    <a:srgbClr val="FAA01E"/>
    <a:srgbClr val="5F6CB4"/>
    <a:srgbClr val="C0C0C0"/>
    <a:srgbClr val="C3D232"/>
    <a:srgbClr val="C8A0CD"/>
    <a:srgbClr val="CDD2EB"/>
    <a:srgbClr val="969696"/>
    <a:srgbClr val="C8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2" autoAdjust="0"/>
    <p:restoredTop sz="96374" autoAdjust="0"/>
  </p:normalViewPr>
  <p:slideViewPr>
    <p:cSldViewPr snapToGrid="0">
      <p:cViewPr>
        <p:scale>
          <a:sx n="130" d="100"/>
          <a:sy n="130" d="100"/>
        </p:scale>
        <p:origin x="840" y="-67"/>
      </p:cViewPr>
      <p:guideLst>
        <p:guide orient="horz" pos="1968"/>
        <p:guide pos="2160"/>
        <p:guide orient="horz" pos="6048"/>
        <p:guide orient="horz" pos="240"/>
        <p:guide orient="horz" pos="1632"/>
        <p:guide orient="horz" pos="3696"/>
        <p:guide pos="240"/>
        <p:guide pos="4104"/>
        <p:guide pos="192"/>
        <p:guide pos="4056"/>
        <p:guide pos="2112"/>
        <p:guide pos="2208"/>
        <p:guide pos="1680"/>
        <p:guide pos="30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6E37C39B-EA85-429F-89EC-3544CF646397}" type="datetimeFigureOut">
              <a:rPr lang="en-GB" smtClean="0"/>
              <a:t>04/04/2024</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21252AD1-63E1-4A2B-9D9C-FAD51322A044}" type="slidenum">
              <a:rPr lang="en-GB" smtClean="0"/>
              <a:t>‹#›</a:t>
            </a:fld>
            <a:endParaRPr lang="en-GB"/>
          </a:p>
        </p:txBody>
      </p:sp>
    </p:spTree>
    <p:extLst>
      <p:ext uri="{BB962C8B-B14F-4D97-AF65-F5344CB8AC3E}">
        <p14:creationId xmlns:p14="http://schemas.microsoft.com/office/powerpoint/2010/main" val="30357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74B94E-8FC4-430C-94D7-0E3E21C53A48}"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176635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74B94E-8FC4-430C-94D7-0E3E21C53A48}"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150075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74B94E-8FC4-430C-94D7-0E3E21C53A48}"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272147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74B94E-8FC4-430C-94D7-0E3E21C53A48}"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278304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74B94E-8FC4-430C-94D7-0E3E21C53A48}"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124981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74B94E-8FC4-430C-94D7-0E3E21C53A48}"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2772517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74B94E-8FC4-430C-94D7-0E3E21C53A48}"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232861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74B94E-8FC4-430C-94D7-0E3E21C53A48}"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409049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4B94E-8FC4-430C-94D7-0E3E21C53A48}"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269975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274B94E-8FC4-430C-94D7-0E3E21C53A48}"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189629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274B94E-8FC4-430C-94D7-0E3E21C53A48}"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1A10B-8781-4C06-A159-E58AF3D5F95E}" type="slidenum">
              <a:rPr lang="en-US" smtClean="0"/>
              <a:t>‹#›</a:t>
            </a:fld>
            <a:endParaRPr lang="en-US"/>
          </a:p>
        </p:txBody>
      </p:sp>
    </p:spTree>
    <p:extLst>
      <p:ext uri="{BB962C8B-B14F-4D97-AF65-F5344CB8AC3E}">
        <p14:creationId xmlns:p14="http://schemas.microsoft.com/office/powerpoint/2010/main" val="95086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274B94E-8FC4-430C-94D7-0E3E21C53A48}" type="datetimeFigureOut">
              <a:rPr lang="en-US" smtClean="0"/>
              <a:t>4/4/2024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7F1A10B-8781-4C06-A159-E58AF3D5F95E}" type="slidenum">
              <a:rPr lang="en-US" smtClean="0"/>
              <a:t>‹#›</a:t>
            </a:fld>
            <a:endParaRPr lang="en-US"/>
          </a:p>
        </p:txBody>
      </p:sp>
    </p:spTree>
    <p:extLst>
      <p:ext uri="{BB962C8B-B14F-4D97-AF65-F5344CB8AC3E}">
        <p14:creationId xmlns:p14="http://schemas.microsoft.com/office/powerpoint/2010/main" val="426630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jp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8.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sv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sesizari@nuclearelectrica.ro" TargetMode="External"/><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nuclearelectrica.ro/" TargetMode="Externa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20D3E046-657E-4070-B6AE-3DD0EA66F4E5}"/>
              </a:ext>
            </a:extLst>
          </p:cNvPr>
          <p:cNvSpPr txBox="1">
            <a:spLocks/>
          </p:cNvSpPr>
          <p:nvPr/>
        </p:nvSpPr>
        <p:spPr>
          <a:xfrm>
            <a:off x="758331" y="7842484"/>
            <a:ext cx="3155530" cy="1606046"/>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lnSpc>
                <a:spcPct val="100000"/>
              </a:lnSpc>
              <a:defRPr/>
            </a:pPr>
            <a:r>
              <a:rPr lang="it-IT" sz="2800" b="1">
                <a:solidFill>
                  <a:srgbClr val="2F2F2F"/>
                </a:solidFill>
                <a:latin typeface="Arial Narrow" panose="020B0606020202030204" pitchFamily="34" charset="0"/>
              </a:rPr>
              <a:t>Programul de Etica si Conformitate</a:t>
            </a:r>
            <a:endParaRPr lang="ro-RO" sz="2800" b="1">
              <a:solidFill>
                <a:srgbClr val="2F2F2F"/>
              </a:solidFill>
              <a:latin typeface="Arial Narrow" panose="020B0606020202030204" pitchFamily="34" charset="0"/>
            </a:endParaRPr>
          </a:p>
          <a:p>
            <a:pPr lvl="0" algn="l">
              <a:lnSpc>
                <a:spcPct val="100000"/>
              </a:lnSpc>
              <a:defRPr/>
            </a:pPr>
            <a:r>
              <a:rPr lang="ro-RO" sz="2800" b="1">
                <a:solidFill>
                  <a:srgbClr val="2F2F2F"/>
                </a:solidFill>
                <a:latin typeface="Arial Narrow" panose="020B0606020202030204" pitchFamily="34" charset="0"/>
                <a:ea typeface="Open Sans Condensed" pitchFamily="2" charset="0"/>
                <a:cs typeface="Open Sans Condensed" pitchFamily="2" charset="0"/>
              </a:rPr>
              <a:t>2024</a:t>
            </a:r>
            <a:endParaRPr lang="ro-RO" sz="1050" b="1" dirty="0">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p:txBody>
      </p:sp>
      <p:pic>
        <p:nvPicPr>
          <p:cNvPr id="9" name="object 6">
            <a:extLst>
              <a:ext uri="{FF2B5EF4-FFF2-40B4-BE49-F238E27FC236}">
                <a16:creationId xmlns:a16="http://schemas.microsoft.com/office/drawing/2014/main" id="{A0265475-16DE-47FF-8BD7-8095CD442B43}"/>
              </a:ext>
            </a:extLst>
          </p:cNvPr>
          <p:cNvPicPr/>
          <p:nvPr/>
        </p:nvPicPr>
        <p:blipFill>
          <a:blip r:embed="rId2" cstate="print"/>
          <a:stretch>
            <a:fillRect/>
          </a:stretch>
        </p:blipFill>
        <p:spPr>
          <a:xfrm>
            <a:off x="0" y="0"/>
            <a:ext cx="4327208" cy="2025787"/>
          </a:xfrm>
          <a:prstGeom prst="rect">
            <a:avLst/>
          </a:prstGeom>
        </p:spPr>
      </p:pic>
      <p:pic>
        <p:nvPicPr>
          <p:cNvPr id="10" name="object 7">
            <a:extLst>
              <a:ext uri="{FF2B5EF4-FFF2-40B4-BE49-F238E27FC236}">
                <a16:creationId xmlns:a16="http://schemas.microsoft.com/office/drawing/2014/main" id="{20FDB6BB-FCE4-4FFD-86C6-1F8020988CC6}"/>
              </a:ext>
            </a:extLst>
          </p:cNvPr>
          <p:cNvPicPr/>
          <p:nvPr/>
        </p:nvPicPr>
        <p:blipFill>
          <a:blip r:embed="rId3" cstate="print"/>
          <a:stretch>
            <a:fillRect/>
          </a:stretch>
        </p:blipFill>
        <p:spPr>
          <a:xfrm>
            <a:off x="0" y="2025790"/>
            <a:ext cx="4327208" cy="2188389"/>
          </a:xfrm>
          <a:prstGeom prst="rect">
            <a:avLst/>
          </a:prstGeom>
        </p:spPr>
      </p:pic>
      <p:pic>
        <p:nvPicPr>
          <p:cNvPr id="17" name="object 4">
            <a:extLst>
              <a:ext uri="{FF2B5EF4-FFF2-40B4-BE49-F238E27FC236}">
                <a16:creationId xmlns:a16="http://schemas.microsoft.com/office/drawing/2014/main" id="{1DB40F3A-0CA5-4494-A2C9-54FE27766B40}"/>
              </a:ext>
            </a:extLst>
          </p:cNvPr>
          <p:cNvPicPr/>
          <p:nvPr/>
        </p:nvPicPr>
        <p:blipFill rotWithShape="1">
          <a:blip r:embed="rId4" cstate="print"/>
          <a:srcRect t="11876" b="11228"/>
          <a:stretch/>
        </p:blipFill>
        <p:spPr>
          <a:xfrm>
            <a:off x="4327208" y="0"/>
            <a:ext cx="2530792" cy="2044700"/>
          </a:xfrm>
          <a:prstGeom prst="rect">
            <a:avLst/>
          </a:prstGeom>
        </p:spPr>
      </p:pic>
      <p:pic>
        <p:nvPicPr>
          <p:cNvPr id="19" name="object 6">
            <a:extLst>
              <a:ext uri="{FF2B5EF4-FFF2-40B4-BE49-F238E27FC236}">
                <a16:creationId xmlns:a16="http://schemas.microsoft.com/office/drawing/2014/main" id="{9DBBCE5D-675B-4B1E-85A0-1E1EDD5DAC16}"/>
              </a:ext>
            </a:extLst>
          </p:cNvPr>
          <p:cNvPicPr/>
          <p:nvPr/>
        </p:nvPicPr>
        <p:blipFill rotWithShape="1">
          <a:blip r:embed="rId5" cstate="print"/>
          <a:srcRect b="25833"/>
          <a:stretch/>
        </p:blipFill>
        <p:spPr>
          <a:xfrm>
            <a:off x="4327208" y="2025789"/>
            <a:ext cx="2530792" cy="2188387"/>
          </a:xfrm>
          <a:prstGeom prst="rect">
            <a:avLst/>
          </a:prstGeom>
        </p:spPr>
      </p:pic>
      <p:pic>
        <p:nvPicPr>
          <p:cNvPr id="20" name="object 25">
            <a:extLst>
              <a:ext uri="{FF2B5EF4-FFF2-40B4-BE49-F238E27FC236}">
                <a16:creationId xmlns:a16="http://schemas.microsoft.com/office/drawing/2014/main" id="{A0E483C8-4CD0-4813-B455-FC3EB3EE3766}"/>
              </a:ext>
            </a:extLst>
          </p:cNvPr>
          <p:cNvPicPr/>
          <p:nvPr/>
        </p:nvPicPr>
        <p:blipFill rotWithShape="1">
          <a:blip r:embed="rId6" cstate="print"/>
          <a:srcRect l="7142" t="31178" b="5766"/>
          <a:stretch/>
        </p:blipFill>
        <p:spPr>
          <a:xfrm>
            <a:off x="0" y="4214179"/>
            <a:ext cx="6858000" cy="3456622"/>
          </a:xfrm>
          <a:prstGeom prst="rect">
            <a:avLst/>
          </a:prstGeom>
        </p:spPr>
      </p:pic>
      <p:pic>
        <p:nvPicPr>
          <p:cNvPr id="14" name="Picture 13">
            <a:extLst>
              <a:ext uri="{FF2B5EF4-FFF2-40B4-BE49-F238E27FC236}">
                <a16:creationId xmlns:a16="http://schemas.microsoft.com/office/drawing/2014/main" id="{8C50A913-4137-4D4D-B6BC-35844B00083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24153" y="7782877"/>
            <a:ext cx="1669912" cy="1669912"/>
          </a:xfrm>
          <a:prstGeom prst="rect">
            <a:avLst/>
          </a:prstGeom>
        </p:spPr>
      </p:pic>
      <p:sp>
        <p:nvSpPr>
          <p:cNvPr id="22" name="Rectangle 21">
            <a:extLst>
              <a:ext uri="{FF2B5EF4-FFF2-40B4-BE49-F238E27FC236}">
                <a16:creationId xmlns:a16="http://schemas.microsoft.com/office/drawing/2014/main" id="{B9343AF4-5D1D-4F17-BC85-A03961F76FA0}"/>
              </a:ext>
            </a:extLst>
          </p:cNvPr>
          <p:cNvSpPr/>
          <p:nvPr/>
        </p:nvSpPr>
        <p:spPr>
          <a:xfrm rot="5400000">
            <a:off x="-224182" y="8384768"/>
            <a:ext cx="1606046" cy="178112"/>
          </a:xfrm>
          <a:prstGeom prst="rect">
            <a:avLst/>
          </a:prstGeom>
          <a:solidFill>
            <a:srgbClr val="DC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Tree>
    <p:extLst>
      <p:ext uri="{BB962C8B-B14F-4D97-AF65-F5344CB8AC3E}">
        <p14:creationId xmlns:p14="http://schemas.microsoft.com/office/powerpoint/2010/main" val="584511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83995B-6509-4E3D-8CBC-ED785FE34B6C}"/>
              </a:ext>
            </a:extLst>
          </p:cNvPr>
          <p:cNvSpPr/>
          <p:nvPr/>
        </p:nvSpPr>
        <p:spPr>
          <a:xfrm>
            <a:off x="-329" y="1"/>
            <a:ext cx="6858000" cy="195541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81000" y="2390723"/>
            <a:ext cx="3645090" cy="674466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Directia Audit si Managementul Riscului sustine  workshop-uri  de  evaluare  a riscurilor de conformitate in fiecare an pentru a evalua eficacitatea Programului nostru de conformitate si a discuta masurile de diminuare a riscurilor.</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Seful Serviciului Etica si Conformitate actioneaza ca Facilitator in timpul workshop-urilor si urmatoarele surse de informatii sunt esentiale pentru asigurarea discutiilor aprofundate bazate pe rapoarte faptice elaborate in timpul anului:</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Lista Riscurilor de Conformitate din Registrul Riscurilor</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Registrul Riscurilor de Conformitate - Lista elementelor de diminuare/actiuni restante</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Rapoarte de Monitorizare (vizite la Sucursale, inspectii)</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Strategia de Afaceri a SNN si planurile de implementare ale Sucursalelor</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Recomandari si Concluzii din Rapoartele de Investigare a Conformitatii</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Recomandari si Concluzii din Rapoartele de Audit Intern</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Finalizarea / Implementarea Activitatilor de Instruire privind Conformitatea</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Lista Principalilor Parteneri de Afaceri din Sucursala dupa Nivelul de Risc</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Concluziile Workshop-urilor de Evaluare a Riscurilor sunt apoi consolidate pentru a sublinia expunerea la riscuri. Expunerea la riscuri este verificata comparative, permanent, pe baza Programului nostru de Conformitate pentru a detecta deficientele si ajustarile adecvate necesare. Politicile, procedurile, eforturile de comunicare suplimentare si materialele de instruire sunt imbunatatite in mod corespunzator, iar Sucursalele participa la implementare.</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80667" y="571473"/>
            <a:ext cx="3063505" cy="1383947"/>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RISK</a:t>
            </a:r>
          </a:p>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MANAGEMENT</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sp>
        <p:nvSpPr>
          <p:cNvPr id="16" name="object 3">
            <a:extLst>
              <a:ext uri="{FF2B5EF4-FFF2-40B4-BE49-F238E27FC236}">
                <a16:creationId xmlns:a16="http://schemas.microsoft.com/office/drawing/2014/main" id="{C8597280-0797-49BC-B3FE-559EE37C4FEB}"/>
              </a:ext>
            </a:extLst>
          </p:cNvPr>
          <p:cNvSpPr/>
          <p:nvPr/>
        </p:nvSpPr>
        <p:spPr>
          <a:xfrm>
            <a:off x="4222077" y="0"/>
            <a:ext cx="2636398" cy="6905378"/>
          </a:xfrm>
          <a:custGeom>
            <a:avLst/>
            <a:gdLst/>
            <a:ahLst/>
            <a:cxnLst/>
            <a:rect l="l" t="t" r="r" b="b"/>
            <a:pathLst>
              <a:path w="2279650" h="2831465">
                <a:moveTo>
                  <a:pt x="2279332" y="0"/>
                </a:moveTo>
                <a:lnTo>
                  <a:pt x="0" y="0"/>
                </a:lnTo>
                <a:lnTo>
                  <a:pt x="0" y="2831401"/>
                </a:lnTo>
                <a:lnTo>
                  <a:pt x="2279332" y="2831401"/>
                </a:lnTo>
                <a:lnTo>
                  <a:pt x="2279332" y="0"/>
                </a:lnTo>
                <a:close/>
              </a:path>
            </a:pathLst>
          </a:custGeom>
          <a:solidFill>
            <a:srgbClr val="E7E7E7"/>
          </a:solidFill>
        </p:spPr>
        <p:txBody>
          <a:bodyPr wrap="square" lIns="0" tIns="0" rIns="0" bIns="0" rtlCol="0"/>
          <a:lstStyle/>
          <a:p>
            <a:endParaRP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82723" cy="335309"/>
          </a:xfrm>
          <a:prstGeom prst="rect">
            <a:avLst/>
          </a:prstGeom>
        </p:spPr>
      </p:pic>
      <p:pic>
        <p:nvPicPr>
          <p:cNvPr id="10" name="object 3">
            <a:extLst>
              <a:ext uri="{FF2B5EF4-FFF2-40B4-BE49-F238E27FC236}">
                <a16:creationId xmlns:a16="http://schemas.microsoft.com/office/drawing/2014/main" id="{73359A3B-6933-471C-9689-D50B9A6CE65A}"/>
              </a:ext>
            </a:extLst>
          </p:cNvPr>
          <p:cNvPicPr/>
          <p:nvPr/>
        </p:nvPicPr>
        <p:blipFill>
          <a:blip r:embed="rId3" cstate="print"/>
          <a:stretch>
            <a:fillRect/>
          </a:stretch>
        </p:blipFill>
        <p:spPr>
          <a:xfrm>
            <a:off x="4221272" y="1"/>
            <a:ext cx="2661451" cy="4785340"/>
          </a:xfrm>
          <a:prstGeom prst="rect">
            <a:avLst/>
          </a:prstGeom>
        </p:spPr>
      </p:pic>
      <p:pic>
        <p:nvPicPr>
          <p:cNvPr id="11" name="object 4">
            <a:extLst>
              <a:ext uri="{FF2B5EF4-FFF2-40B4-BE49-F238E27FC236}">
                <a16:creationId xmlns:a16="http://schemas.microsoft.com/office/drawing/2014/main" id="{206B08CA-C04C-4DF4-A224-330980D95958}"/>
              </a:ext>
            </a:extLst>
          </p:cNvPr>
          <p:cNvPicPr/>
          <p:nvPr/>
        </p:nvPicPr>
        <p:blipFill>
          <a:blip r:embed="rId4" cstate="print"/>
          <a:stretch>
            <a:fillRect/>
          </a:stretch>
        </p:blipFill>
        <p:spPr>
          <a:xfrm>
            <a:off x="4221272" y="4785340"/>
            <a:ext cx="2661451" cy="4785351"/>
          </a:xfrm>
          <a:prstGeom prst="rect">
            <a:avLst/>
          </a:prstGeom>
        </p:spPr>
      </p:pic>
      <p:sp>
        <p:nvSpPr>
          <p:cNvPr id="12" name="Subtitle 2">
            <a:extLst>
              <a:ext uri="{FF2B5EF4-FFF2-40B4-BE49-F238E27FC236}">
                <a16:creationId xmlns:a16="http://schemas.microsoft.com/office/drawing/2014/main" id="{00DB63EE-00F7-4E10-A08F-981BFF9FB2B5}"/>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85655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4D34870-76C9-4BAC-836B-F235F86F73FA}"/>
              </a:ext>
            </a:extLst>
          </p:cNvPr>
          <p:cNvSpPr/>
          <p:nvPr/>
        </p:nvSpPr>
        <p:spPr>
          <a:xfrm>
            <a:off x="0" y="3707027"/>
            <a:ext cx="6858000" cy="5863664"/>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28B5E99B-6161-4E3D-B469-EBAA4CE4F86E}"/>
              </a:ext>
            </a:extLst>
          </p:cNvPr>
          <p:cNvSpPr txBox="1">
            <a:spLocks/>
          </p:cNvSpPr>
          <p:nvPr/>
        </p:nvSpPr>
        <p:spPr>
          <a:xfrm>
            <a:off x="991399" y="588659"/>
            <a:ext cx="2603571" cy="196311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lnSpc>
                <a:spcPct val="100000"/>
              </a:lnSpc>
              <a:defRPr/>
            </a:pPr>
            <a:r>
              <a:rPr lang="en-US" sz="40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D</a:t>
            </a:r>
            <a:r>
              <a:rPr lang="ro-RO" sz="40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etectare</a:t>
            </a:r>
            <a:endParaRPr lang="ro-RO" sz="4000" b="1" dirty="0">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p:txBody>
      </p:sp>
      <p:pic>
        <p:nvPicPr>
          <p:cNvPr id="6" name="Picture 5">
            <a:extLst>
              <a:ext uri="{FF2B5EF4-FFF2-40B4-BE49-F238E27FC236}">
                <a16:creationId xmlns:a16="http://schemas.microsoft.com/office/drawing/2014/main" id="{B9038F7F-C65C-42FB-9CF2-4D7705578243}"/>
              </a:ext>
            </a:extLst>
          </p:cNvPr>
          <p:cNvPicPr>
            <a:picLocks noChangeAspect="1"/>
          </p:cNvPicPr>
          <p:nvPr/>
        </p:nvPicPr>
        <p:blipFill>
          <a:blip r:embed="rId2"/>
          <a:stretch>
            <a:fillRect/>
          </a:stretch>
        </p:blipFill>
        <p:spPr>
          <a:xfrm>
            <a:off x="0" y="9570691"/>
            <a:ext cx="6858000" cy="335309"/>
          </a:xfrm>
          <a:prstGeom prst="rect">
            <a:avLst/>
          </a:prstGeom>
        </p:spPr>
      </p:pic>
      <p:sp>
        <p:nvSpPr>
          <p:cNvPr id="23" name="Rectangle 22">
            <a:extLst>
              <a:ext uri="{FF2B5EF4-FFF2-40B4-BE49-F238E27FC236}">
                <a16:creationId xmlns:a16="http://schemas.microsoft.com/office/drawing/2014/main" id="{51A7B21E-145E-49E3-8840-412765CA5059}"/>
              </a:ext>
            </a:extLst>
          </p:cNvPr>
          <p:cNvSpPr/>
          <p:nvPr/>
        </p:nvSpPr>
        <p:spPr>
          <a:xfrm rot="5400000">
            <a:off x="-224182" y="713967"/>
            <a:ext cx="1606046" cy="178112"/>
          </a:xfrm>
          <a:prstGeom prst="rect">
            <a:avLst/>
          </a:prstGeom>
          <a:solidFill>
            <a:srgbClr val="DC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 name="Rectangle 3">
            <a:extLst>
              <a:ext uri="{FF2B5EF4-FFF2-40B4-BE49-F238E27FC236}">
                <a16:creationId xmlns:a16="http://schemas.microsoft.com/office/drawing/2014/main" id="{3046BF30-35DA-4A1C-8AAA-F31BA16DF848}"/>
              </a:ext>
            </a:extLst>
          </p:cNvPr>
          <p:cNvSpPr/>
          <p:nvPr/>
        </p:nvSpPr>
        <p:spPr>
          <a:xfrm>
            <a:off x="991399" y="5390322"/>
            <a:ext cx="4763575" cy="2031325"/>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Cuprinde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actiunile</a:t>
            </a:r>
            <a:r>
              <a:rPr lang="en-US" dirty="0">
                <a:solidFill>
                  <a:schemeClr val="bg1"/>
                </a:solidFill>
                <a:latin typeface="Arial" panose="020B0604020202020204" pitchFamily="34" charset="0"/>
                <a:cs typeface="Arial" panose="020B0604020202020204" pitchFamily="34" charset="0"/>
              </a:rPr>
              <a:t> care </a:t>
            </a:r>
            <a:r>
              <a:rPr lang="en-US" dirty="0" err="1">
                <a:solidFill>
                  <a:schemeClr val="bg1"/>
                </a:solidFill>
                <a:latin typeface="Arial" panose="020B0604020202020204" pitchFamily="34" charset="0"/>
                <a:cs typeface="Arial" panose="020B0604020202020204" pitchFamily="34" charset="0"/>
              </a:rPr>
              <a:t>identifica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deficientele</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conformitate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abaterile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incalcarile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prin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mecanisme</a:t>
            </a:r>
            <a:r>
              <a:rPr lang="en-US" dirty="0">
                <a:solidFill>
                  <a:schemeClr val="bg1"/>
                </a:solidFill>
                <a:latin typeface="Arial" panose="020B0604020202020204" pitchFamily="34" charset="0"/>
                <a:cs typeface="Arial" panose="020B0604020202020204" pitchFamily="34" charset="0"/>
              </a:rPr>
              <a:t> de control </a:t>
            </a:r>
            <a:r>
              <a:rPr lang="en-US" dirty="0" err="1">
                <a:solidFill>
                  <a:schemeClr val="bg1"/>
                </a:solidFill>
                <a:latin typeface="Arial" panose="020B0604020202020204" pitchFamily="34" charset="0"/>
                <a:cs typeface="Arial" panose="020B0604020202020204" pitchFamily="34" charset="0"/>
              </a:rPr>
              <a:t>eficace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audituri</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Etica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Conformitate</a:t>
            </a:r>
            <a:r>
              <a:rPr lang="en-US" dirty="0">
                <a:solidFill>
                  <a:schemeClr val="bg1"/>
                </a:solidFill>
                <a:latin typeface="Arial" panose="020B0604020202020204" pitchFamily="34" charset="0"/>
                <a:cs typeface="Arial" panose="020B0604020202020204" pitchFamily="34" charset="0"/>
              </a:rPr>
              <a:t>  regulate,  </a:t>
            </a:r>
            <a:r>
              <a:rPr lang="en-US" dirty="0" err="1">
                <a:solidFill>
                  <a:schemeClr val="bg1"/>
                </a:solidFill>
                <a:latin typeface="Arial" panose="020B0604020202020204" pitchFamily="34" charset="0"/>
                <a:cs typeface="Arial" panose="020B0604020202020204" pitchFamily="34" charset="0"/>
              </a:rPr>
              <a:t>revizuiri</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conformitate</a:t>
            </a:r>
            <a:r>
              <a:rPr lang="en-US" dirty="0">
                <a:solidFill>
                  <a:schemeClr val="bg1"/>
                </a:solidFill>
                <a:latin typeface="Arial" panose="020B0604020202020204" pitchFamily="34" charset="0"/>
                <a:cs typeface="Arial" panose="020B0604020202020204" pitchFamily="34" charset="0"/>
              </a:rPr>
              <a:t> regulate, </a:t>
            </a:r>
            <a:r>
              <a:rPr lang="en-US" dirty="0" err="1">
                <a:solidFill>
                  <a:schemeClr val="bg1"/>
                </a:solidFill>
                <a:latin typeface="Arial" panose="020B0604020202020204" pitchFamily="34" charset="0"/>
                <a:cs typeface="Arial" panose="020B0604020202020204" pitchFamily="34" charset="0"/>
              </a:rPr>
              <a:t>evaluari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anuale</a:t>
            </a:r>
            <a:r>
              <a:rPr lang="en-US" dirty="0">
                <a:solidFill>
                  <a:schemeClr val="bg1"/>
                </a:solidFill>
                <a:latin typeface="Arial" panose="020B0604020202020204" pitchFamily="34" charset="0"/>
                <a:cs typeface="Arial" panose="020B0604020202020204" pitchFamily="34" charset="0"/>
              </a:rPr>
              <a:t> ale </a:t>
            </a:r>
            <a:r>
              <a:rPr lang="en-US" dirty="0" err="1">
                <a:solidFill>
                  <a:schemeClr val="bg1"/>
                </a:solidFill>
                <a:latin typeface="Arial" panose="020B0604020202020204" pitchFamily="34" charset="0"/>
                <a:cs typeface="Arial" panose="020B0604020202020204" pitchFamily="34" charset="0"/>
              </a:rPr>
              <a:t>riscurilor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o </a:t>
            </a:r>
            <a:r>
              <a:rPr lang="en-US" dirty="0" err="1">
                <a:solidFill>
                  <a:schemeClr val="bg1"/>
                </a:solidFill>
                <a:latin typeface="Arial" panose="020B0604020202020204" pitchFamily="34" charset="0"/>
                <a:cs typeface="Arial" panose="020B0604020202020204" pitchFamily="34" charset="0"/>
              </a:rPr>
              <a:t>revizuire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evaluare</a:t>
            </a:r>
            <a:r>
              <a:rPr lang="en-US" dirty="0">
                <a:solidFill>
                  <a:schemeClr val="bg1"/>
                </a:solidFill>
                <a:latin typeface="Arial" panose="020B0604020202020204" pitchFamily="34" charset="0"/>
                <a:cs typeface="Arial" panose="020B0604020202020204" pitchFamily="34" charset="0"/>
              </a:rPr>
              <a:t> externa </a:t>
            </a:r>
            <a:r>
              <a:rPr lang="en-US" dirty="0" err="1">
                <a:solidFill>
                  <a:schemeClr val="bg1"/>
                </a:solidFill>
                <a:latin typeface="Arial" panose="020B0604020202020204" pitchFamily="34" charset="0"/>
                <a:cs typeface="Arial" panose="020B0604020202020204" pitchFamily="34" charset="0"/>
              </a:rPr>
              <a:t>periodica</a:t>
            </a:r>
            <a:r>
              <a:rPr lang="en-US" dirty="0">
                <a:solidFill>
                  <a:schemeClr val="bg1"/>
                </a:solidFill>
                <a:latin typeface="Arial" panose="020B0604020202020204" pitchFamily="34" charset="0"/>
                <a:cs typeface="Arial" panose="020B0604020202020204" pitchFamily="34" charset="0"/>
              </a:rPr>
              <a:t> a </a:t>
            </a:r>
            <a:r>
              <a:rPr lang="en-US" dirty="0" err="1">
                <a:solidFill>
                  <a:schemeClr val="bg1"/>
                </a:solidFill>
                <a:latin typeface="Arial" panose="020B0604020202020204" pitchFamily="34" charset="0"/>
                <a:cs typeface="Arial" panose="020B0604020202020204" pitchFamily="34" charset="0"/>
              </a:rPr>
              <a:t>programului</a:t>
            </a:r>
            <a:r>
              <a:rPr lang="en-US" dirty="0">
                <a:solidFill>
                  <a:schemeClr val="bg1"/>
                </a:solidFill>
                <a:latin typeface="Arial" panose="020B0604020202020204" pitchFamily="34" charset="0"/>
                <a:cs typeface="Arial" panose="020B0604020202020204" pitchFamily="34" charset="0"/>
              </a:rPr>
              <a:t>.</a:t>
            </a:r>
          </a:p>
        </p:txBody>
      </p:sp>
      <p:sp>
        <p:nvSpPr>
          <p:cNvPr id="9" name="Subtitle 2">
            <a:extLst>
              <a:ext uri="{FF2B5EF4-FFF2-40B4-BE49-F238E27FC236}">
                <a16:creationId xmlns:a16="http://schemas.microsoft.com/office/drawing/2014/main" id="{770321AE-EA31-4846-959B-0E72B15819A8}"/>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376361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89A5B9-BF0F-4290-B57E-11F9B8C9A644}"/>
              </a:ext>
            </a:extLst>
          </p:cNvPr>
          <p:cNvSpPr/>
          <p:nvPr/>
        </p:nvSpPr>
        <p:spPr>
          <a:xfrm>
            <a:off x="2328903"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478161-AC40-4A3C-A484-107B1DC93B1C}"/>
              </a:ext>
            </a:extLst>
          </p:cNvPr>
          <p:cNvSpPr/>
          <p:nvPr/>
        </p:nvSpPr>
        <p:spPr>
          <a:xfrm>
            <a:off x="4657810"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83995B-6509-4E3D-8CBC-ED785FE34B6C}"/>
              </a:ext>
            </a:extLst>
          </p:cNvPr>
          <p:cNvSpPr/>
          <p:nvPr/>
        </p:nvSpPr>
        <p:spPr>
          <a:xfrm>
            <a:off x="-329"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04800" y="1900136"/>
            <a:ext cx="1919784" cy="231405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Eficienta Programului este evaluata de responsabilii pe probleme de Conformitate si auditori interni/externi pe baza informatiilor legate de Indicatorii cheie de Performanta, evaluarea Partenerilor de afaceri, Masurile de Remediere si Instruirea Anti-coruptie.</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04800" y="324133"/>
            <a:ext cx="1919785" cy="1004365"/>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Revizuiri ale Conformitatii</a:t>
            </a: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82723" cy="335309"/>
          </a:xfrm>
          <a:prstGeom prst="rect">
            <a:avLst/>
          </a:prstGeom>
        </p:spPr>
      </p:pic>
      <p:sp>
        <p:nvSpPr>
          <p:cNvPr id="9" name="Title 1">
            <a:extLst>
              <a:ext uri="{FF2B5EF4-FFF2-40B4-BE49-F238E27FC236}">
                <a16:creationId xmlns:a16="http://schemas.microsoft.com/office/drawing/2014/main" id="{C23B8BFE-C2C0-4069-8043-EF7A7E8AECD0}"/>
              </a:ext>
            </a:extLst>
          </p:cNvPr>
          <p:cNvSpPr txBox="1">
            <a:spLocks/>
          </p:cNvSpPr>
          <p:nvPr/>
        </p:nvSpPr>
        <p:spPr>
          <a:xfrm>
            <a:off x="2667000" y="324133"/>
            <a:ext cx="1740566" cy="1004363"/>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Obligatia de raportare</a:t>
            </a:r>
          </a:p>
        </p:txBody>
      </p:sp>
      <p:sp>
        <p:nvSpPr>
          <p:cNvPr id="10" name="Title 1">
            <a:extLst>
              <a:ext uri="{FF2B5EF4-FFF2-40B4-BE49-F238E27FC236}">
                <a16:creationId xmlns:a16="http://schemas.microsoft.com/office/drawing/2014/main" id="{AAE46A26-44A2-4837-BF6C-96EF71205D0F}"/>
              </a:ext>
            </a:extLst>
          </p:cNvPr>
          <p:cNvSpPr txBox="1">
            <a:spLocks/>
          </p:cNvSpPr>
          <p:nvPr/>
        </p:nvSpPr>
        <p:spPr>
          <a:xfrm>
            <a:off x="4838700" y="324133"/>
            <a:ext cx="1962299" cy="1004363"/>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Investigari ale Conformitatii</a:t>
            </a:r>
          </a:p>
        </p:txBody>
      </p:sp>
      <p:sp>
        <p:nvSpPr>
          <p:cNvPr id="12" name="Subtitle 2">
            <a:extLst>
              <a:ext uri="{FF2B5EF4-FFF2-40B4-BE49-F238E27FC236}">
                <a16:creationId xmlns:a16="http://schemas.microsoft.com/office/drawing/2014/main" id="{A991A853-9E24-493C-A69B-0DCFA9168BB3}"/>
              </a:ext>
            </a:extLst>
          </p:cNvPr>
          <p:cNvSpPr txBox="1">
            <a:spLocks/>
          </p:cNvSpPr>
          <p:nvPr/>
        </p:nvSpPr>
        <p:spPr>
          <a:xfrm>
            <a:off x="2328903" y="1900136"/>
            <a:ext cx="2224913" cy="6342716"/>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en-US" sz="1050" noProof="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Toti angajatii SNN au obligatia de a fi vigilenti cu privire la circumstantele care pot indica comportamente ilegale sau lipsite de etica si de a actiona adecvat si la timp pentru a preveni sau detecta conduita inadecvata.</a:t>
            </a:r>
          </a:p>
          <a:p>
            <a:pPr algn="just">
              <a:lnSpc>
                <a:spcPct val="100000"/>
              </a:lnSpc>
              <a:spcAft>
                <a:spcPts val="800"/>
              </a:spcAft>
            </a:pPr>
            <a:r>
              <a:rPr lang="en-US" sz="1050" noProof="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Personalul SNN trebuie sa divulge cu buna credinta, fara teama de represalii, preocupari, plangeri sau acuzatii, actiuni ilicite sau abateri cunoscute sau suspectate. Aceasta include incalcarea oricaror legi sau regulamente aplicabile sau o incalcare a Codului de Etica si Conduita in Afaceri al SNN si a politicilor si procedurilor sale de baza. Cand au dubii daca o chestiune trebuie raportata, personalul SNN poate solicita clarificari la consilierul de etica sau reprezentantul privind conformitatea.</a:t>
            </a:r>
          </a:p>
          <a:p>
            <a:pPr algn="just">
              <a:lnSpc>
                <a:spcPct val="100000"/>
              </a:lnSpc>
              <a:spcAft>
                <a:spcPts val="800"/>
              </a:spcAft>
            </a:pPr>
            <a:r>
              <a:rPr lang="en-US" sz="1050" noProof="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Neraportarea la timp a incalcarilor poate  duce  (conform  legilor aplicabile) la actiuni disciplinare, inclusiv desfacerea contractului de munca.</a:t>
            </a:r>
          </a:p>
        </p:txBody>
      </p:sp>
      <p:sp>
        <p:nvSpPr>
          <p:cNvPr id="14" name="Subtitle 2">
            <a:extLst>
              <a:ext uri="{FF2B5EF4-FFF2-40B4-BE49-F238E27FC236}">
                <a16:creationId xmlns:a16="http://schemas.microsoft.com/office/drawing/2014/main" id="{AE030BE9-3A5A-48AE-9CA3-5A96CD9D797F}"/>
              </a:ext>
            </a:extLst>
          </p:cNvPr>
          <p:cNvSpPr txBox="1">
            <a:spLocks/>
          </p:cNvSpPr>
          <p:nvPr/>
        </p:nvSpPr>
        <p:spPr>
          <a:xfrm>
            <a:off x="4838700" y="1900137"/>
            <a:ext cx="1751850" cy="2699138"/>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Echipa noastra de investigare are responsabilitati distincte comparativ cu functia de audit intern.</a:t>
            </a:r>
            <a:endPar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Aceste activitati sunt coordonate de catre seful pe probleme de Etica si Conformitate, care isi asuma intreaga responsabilitate pentru conducerea procesului de investigare.</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pic>
        <p:nvPicPr>
          <p:cNvPr id="16" name="object 3">
            <a:extLst>
              <a:ext uri="{FF2B5EF4-FFF2-40B4-BE49-F238E27FC236}">
                <a16:creationId xmlns:a16="http://schemas.microsoft.com/office/drawing/2014/main" id="{D5492A54-CF0F-4283-9BA1-CC96FCF880CA}"/>
              </a:ext>
            </a:extLst>
          </p:cNvPr>
          <p:cNvPicPr/>
          <p:nvPr/>
        </p:nvPicPr>
        <p:blipFill>
          <a:blip r:embed="rId3" cstate="print"/>
          <a:stretch>
            <a:fillRect/>
          </a:stretch>
        </p:blipFill>
        <p:spPr>
          <a:xfrm>
            <a:off x="0" y="7256634"/>
            <a:ext cx="6858000" cy="2314055"/>
          </a:xfrm>
          <a:prstGeom prst="rect">
            <a:avLst/>
          </a:prstGeom>
        </p:spPr>
      </p:pic>
      <p:sp>
        <p:nvSpPr>
          <p:cNvPr id="19" name="Subtitle 2">
            <a:extLst>
              <a:ext uri="{FF2B5EF4-FFF2-40B4-BE49-F238E27FC236}">
                <a16:creationId xmlns:a16="http://schemas.microsoft.com/office/drawing/2014/main" id="{F7DD0C6C-05DC-4CB0-8A13-6C80D8C06C14}"/>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1122308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83995B-6509-4E3D-8CBC-ED785FE34B6C}"/>
              </a:ext>
            </a:extLst>
          </p:cNvPr>
          <p:cNvSpPr/>
          <p:nvPr/>
        </p:nvSpPr>
        <p:spPr>
          <a:xfrm>
            <a:off x="-329" y="1"/>
            <a:ext cx="6858000" cy="195541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C8597280-0797-49BC-B3FE-559EE37C4FEB}"/>
              </a:ext>
            </a:extLst>
          </p:cNvPr>
          <p:cNvSpPr/>
          <p:nvPr/>
        </p:nvSpPr>
        <p:spPr>
          <a:xfrm>
            <a:off x="4222077" y="0"/>
            <a:ext cx="2636398" cy="6905378"/>
          </a:xfrm>
          <a:custGeom>
            <a:avLst/>
            <a:gdLst/>
            <a:ahLst/>
            <a:cxnLst/>
            <a:rect l="l" t="t" r="r" b="b"/>
            <a:pathLst>
              <a:path w="2279650" h="2831465">
                <a:moveTo>
                  <a:pt x="2279332" y="0"/>
                </a:moveTo>
                <a:lnTo>
                  <a:pt x="0" y="0"/>
                </a:lnTo>
                <a:lnTo>
                  <a:pt x="0" y="2831401"/>
                </a:lnTo>
                <a:lnTo>
                  <a:pt x="2279332" y="2831401"/>
                </a:lnTo>
                <a:lnTo>
                  <a:pt x="2279332" y="0"/>
                </a:lnTo>
                <a:close/>
              </a:path>
            </a:pathLst>
          </a:custGeom>
          <a:solidFill>
            <a:srgbClr val="E7E7E7"/>
          </a:solidFill>
        </p:spPr>
        <p:txBody>
          <a:bodyPr wrap="square" lIns="0" tIns="0" rIns="0" bIns="0" rtlCol="0"/>
          <a:lstStyle/>
          <a:p>
            <a:endParaRPr/>
          </a:p>
        </p:txBody>
      </p:sp>
      <p:pic>
        <p:nvPicPr>
          <p:cNvPr id="9" name="object 4">
            <a:extLst>
              <a:ext uri="{FF2B5EF4-FFF2-40B4-BE49-F238E27FC236}">
                <a16:creationId xmlns:a16="http://schemas.microsoft.com/office/drawing/2014/main" id="{290E2F6E-0E43-44E9-B445-D0818B7AE54A}"/>
              </a:ext>
            </a:extLst>
          </p:cNvPr>
          <p:cNvPicPr/>
          <p:nvPr/>
        </p:nvPicPr>
        <p:blipFill>
          <a:blip r:embed="rId2" cstate="print"/>
          <a:stretch>
            <a:fillRect/>
          </a:stretch>
        </p:blipFill>
        <p:spPr>
          <a:xfrm>
            <a:off x="4221272" y="3631874"/>
            <a:ext cx="2636728" cy="5938817"/>
          </a:xfrm>
          <a:prstGeom prst="rect">
            <a:avLst/>
          </a:prstGeom>
        </p:spPr>
      </p:pic>
      <p:sp>
        <p:nvSpPr>
          <p:cNvPr id="23" name="Subtitle 2">
            <a:extLst>
              <a:ext uri="{FF2B5EF4-FFF2-40B4-BE49-F238E27FC236}">
                <a16:creationId xmlns:a16="http://schemas.microsoft.com/office/drawing/2014/main" id="{A44E702A-35DC-4B36-903B-0BB4E742F2D3}"/>
              </a:ext>
            </a:extLst>
          </p:cNvPr>
          <p:cNvSpPr txBox="1">
            <a:spLocks/>
          </p:cNvSpPr>
          <p:nvPr/>
        </p:nvSpPr>
        <p:spPr>
          <a:xfrm>
            <a:off x="381000" y="3452689"/>
            <a:ext cx="3589752" cy="5074789"/>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Aft>
                <a:spcPts val="8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Un cadru de control este o retea de mecanisme de control interne si proceduri de testare menite sa asigure managerii ca anumite riscuri sunt diminuate si controlate in mod adecvat. Un asemenea Cadru de Control al Conformitatii este implementat pentru testarea independenta si continua a eficacitatii tuturor elementelor Programului de Conformitate al SNN:</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Abordare descendenta - Aprobarea si Comunicarea Programului de Etica &amp; Conformitate (E&amp;C) de catre Management</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Structura si organizarea de etica si conformitate - Adecvarea si disponibilitatea Resurselor E&amp;C</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Instruire si Comunicare - Materiale in Continua Evolutie</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Parteneri de Afaceri - Verificari pe parcursul desfasurarii procedurilor de achizitie/vanzare, Monitorizare, evitare conflicte de interese</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Oferte si Contracte - Revizuirea si Aprobarea Ofertelor aferente Proiectelor, Clauze de Conformitate</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Cadouri si Ospitalitate / Donatii si Sponsorizari - Declaratii si Aprobari</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Aspecte Financiare si de Conformitate - Rapoarte de Cheltuieli, Segregarea functiilor</a:t>
            </a:r>
          </a:p>
          <a:p>
            <a:pPr algn="l">
              <a:lnSpc>
                <a:spcPct val="100000"/>
              </a:lnSpc>
              <a:spcBef>
                <a:spcPts val="300"/>
              </a:spcBef>
              <a:spcAft>
                <a:spcPts val="3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Integrare cu Procesele Personalului - Verificari Generale, Actiuni Disciplinare</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81000" y="571473"/>
            <a:ext cx="3063172" cy="1383947"/>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CADRUL DE CONTROL</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3"/>
          <a:stretch>
            <a:fillRect/>
          </a:stretch>
        </p:blipFill>
        <p:spPr>
          <a:xfrm>
            <a:off x="0" y="9570691"/>
            <a:ext cx="6882723" cy="335309"/>
          </a:xfrm>
          <a:prstGeom prst="rect">
            <a:avLst/>
          </a:prstGeom>
        </p:spPr>
      </p:pic>
      <p:sp>
        <p:nvSpPr>
          <p:cNvPr id="12" name="Subtitle 2">
            <a:extLst>
              <a:ext uri="{FF2B5EF4-FFF2-40B4-BE49-F238E27FC236}">
                <a16:creationId xmlns:a16="http://schemas.microsoft.com/office/drawing/2014/main" id="{AABBE07D-A3C0-413C-8123-6B5489EF8A4A}"/>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1083995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A44E702A-35DC-4B36-903B-0BB4E742F2D3}"/>
              </a:ext>
            </a:extLst>
          </p:cNvPr>
          <p:cNvSpPr txBox="1">
            <a:spLocks/>
          </p:cNvSpPr>
          <p:nvPr/>
        </p:nvSpPr>
        <p:spPr>
          <a:xfrm>
            <a:off x="267451" y="7104248"/>
            <a:ext cx="3161549" cy="231405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Aft>
                <a:spcPts val="8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Eficienta Programului este evaluata de responsabilii pe probleme de Conformitate si auditori interni/externi pe baza informatiilor legate de Indicatorii cheie de Performanta, evaluarea Partenerilor de afaceri, Masurile de Remediere si Instruirea Anti-coruptie.</a:t>
            </a: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82723" cy="335309"/>
          </a:xfrm>
          <a:prstGeom prst="rect">
            <a:avLst/>
          </a:prstGeom>
        </p:spPr>
      </p:pic>
      <p:sp>
        <p:nvSpPr>
          <p:cNvPr id="14" name="Subtitle 2">
            <a:extLst>
              <a:ext uri="{FF2B5EF4-FFF2-40B4-BE49-F238E27FC236}">
                <a16:creationId xmlns:a16="http://schemas.microsoft.com/office/drawing/2014/main" id="{AE030BE9-3A5A-48AE-9CA3-5A96CD9D797F}"/>
              </a:ext>
            </a:extLst>
          </p:cNvPr>
          <p:cNvSpPr txBox="1">
            <a:spLocks/>
          </p:cNvSpPr>
          <p:nvPr/>
        </p:nvSpPr>
        <p:spPr>
          <a:xfrm>
            <a:off x="3429000" y="7104249"/>
            <a:ext cx="3161550" cy="2699138"/>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Aft>
                <a:spcPts val="8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Echipa noastra de investigare are responsabilitati distincte comparativ cu functia de audit intern.</a:t>
            </a:r>
            <a:endParaRPr lang="en-US"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l">
              <a:lnSpc>
                <a:spcPct val="100000"/>
              </a:lnSpc>
              <a:spcAft>
                <a:spcPts val="800"/>
              </a:spcAft>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Aceste activitati sunt coordonate de catre seful pe probleme de Etica si Conformitate, care isi asuma intreaga responsabilitate pentru conducerea procesului de investigare.</a:t>
            </a:r>
          </a:p>
          <a:p>
            <a:pPr algn="l">
              <a:lnSpc>
                <a:spcPct val="100000"/>
              </a:lnSpc>
              <a:spcAft>
                <a:spcPts val="800"/>
              </a:spcAft>
            </a:pPr>
            <a:endPar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pic>
        <p:nvPicPr>
          <p:cNvPr id="19" name="object 26">
            <a:extLst>
              <a:ext uri="{FF2B5EF4-FFF2-40B4-BE49-F238E27FC236}">
                <a16:creationId xmlns:a16="http://schemas.microsoft.com/office/drawing/2014/main" id="{03C77BFC-672F-49C1-A368-99E82B4FFA6E}"/>
              </a:ext>
            </a:extLst>
          </p:cNvPr>
          <p:cNvPicPr/>
          <p:nvPr/>
        </p:nvPicPr>
        <p:blipFill>
          <a:blip r:embed="rId3" cstate="print"/>
          <a:stretch>
            <a:fillRect/>
          </a:stretch>
        </p:blipFill>
        <p:spPr>
          <a:xfrm>
            <a:off x="0" y="7104248"/>
            <a:ext cx="6882723" cy="2469062"/>
          </a:xfrm>
          <a:prstGeom prst="rect">
            <a:avLst/>
          </a:prstGeom>
        </p:spPr>
      </p:pic>
      <p:sp>
        <p:nvSpPr>
          <p:cNvPr id="20" name="object 2">
            <a:extLst>
              <a:ext uri="{FF2B5EF4-FFF2-40B4-BE49-F238E27FC236}">
                <a16:creationId xmlns:a16="http://schemas.microsoft.com/office/drawing/2014/main" id="{A091FC42-B2F4-46F9-A4BC-AB94FD30683C}"/>
              </a:ext>
            </a:extLst>
          </p:cNvPr>
          <p:cNvSpPr txBox="1"/>
          <p:nvPr/>
        </p:nvSpPr>
        <p:spPr>
          <a:xfrm>
            <a:off x="1362290" y="705725"/>
            <a:ext cx="1465580" cy="464230"/>
          </a:xfrm>
          <a:prstGeom prst="rect">
            <a:avLst/>
          </a:prstGeom>
        </p:spPr>
        <p:txBody>
          <a:bodyPr vert="horz" wrap="square" lIns="0" tIns="40640" rIns="0" bIns="0" rtlCol="0">
            <a:spAutoFit/>
          </a:bodyPr>
          <a:lstStyle/>
          <a:p>
            <a:pPr marL="12700" marR="5080">
              <a:lnSpc>
                <a:spcPts val="1100"/>
              </a:lnSpc>
              <a:spcBef>
                <a:spcPts val="320"/>
              </a:spcBef>
            </a:pPr>
            <a:r>
              <a:rPr sz="1100" dirty="0">
                <a:solidFill>
                  <a:srgbClr val="2F2F2F"/>
                </a:solidFill>
                <a:latin typeface="Arial" panose="020B0604020202020204" pitchFamily="34" charset="0"/>
                <a:cs typeface="Arial" panose="020B0604020202020204" pitchFamily="34" charset="0"/>
              </a:rPr>
              <a:t>Codul </a:t>
            </a:r>
            <a:r>
              <a:rPr sz="1050" dirty="0">
                <a:solidFill>
                  <a:srgbClr val="2F2F2F"/>
                </a:solidFill>
                <a:latin typeface="Arial" panose="020B0604020202020204" pitchFamily="34" charset="0"/>
                <a:cs typeface="Arial" panose="020B0604020202020204" pitchFamily="34" charset="0"/>
              </a:rPr>
              <a:t>nostru</a:t>
            </a:r>
            <a:r>
              <a:rPr sz="1100" dirty="0">
                <a:solidFill>
                  <a:srgbClr val="2F2F2F"/>
                </a:solidFill>
                <a:latin typeface="Arial" panose="020B0604020202020204" pitchFamily="34" charset="0"/>
                <a:cs typeface="Arial" panose="020B0604020202020204" pitchFamily="34" charset="0"/>
              </a:rPr>
              <a:t> de </a:t>
            </a:r>
            <a:r>
              <a:rPr sz="1100" dirty="0" err="1">
                <a:solidFill>
                  <a:srgbClr val="2F2F2F"/>
                </a:solidFill>
                <a:latin typeface="Arial" panose="020B0604020202020204" pitchFamily="34" charset="0"/>
                <a:cs typeface="Arial" panose="020B0604020202020204" pitchFamily="34" charset="0"/>
              </a:rPr>
              <a:t>Etic</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se </a:t>
            </a:r>
            <a:r>
              <a:rPr sz="1100" dirty="0" err="1">
                <a:solidFill>
                  <a:srgbClr val="2F2F2F"/>
                </a:solidFill>
                <a:latin typeface="Arial" panose="020B0604020202020204" pitchFamily="34" charset="0"/>
                <a:cs typeface="Arial" panose="020B0604020202020204" pitchFamily="34" charset="0"/>
              </a:rPr>
              <a:t>aplic</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tuturor</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angaja</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ilor</a:t>
            </a:r>
            <a:endParaRPr sz="1100" dirty="0">
              <a:latin typeface="Arial" panose="020B0604020202020204" pitchFamily="34" charset="0"/>
              <a:cs typeface="Arial" panose="020B0604020202020204" pitchFamily="34" charset="0"/>
            </a:endParaRPr>
          </a:p>
        </p:txBody>
      </p:sp>
      <p:sp>
        <p:nvSpPr>
          <p:cNvPr id="29" name="object 9">
            <a:extLst>
              <a:ext uri="{FF2B5EF4-FFF2-40B4-BE49-F238E27FC236}">
                <a16:creationId xmlns:a16="http://schemas.microsoft.com/office/drawing/2014/main" id="{C402FD96-9641-4B91-B6EF-2D3C848DD40E}"/>
              </a:ext>
            </a:extLst>
          </p:cNvPr>
          <p:cNvSpPr txBox="1"/>
          <p:nvPr/>
        </p:nvSpPr>
        <p:spPr>
          <a:xfrm>
            <a:off x="4622057" y="705725"/>
            <a:ext cx="1662430" cy="605294"/>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Comunic</a:t>
            </a:r>
            <a:r>
              <a:rPr lang="en-US" sz="1100" dirty="0" err="1">
                <a:solidFill>
                  <a:srgbClr val="2F2F2F"/>
                </a:solidFill>
                <a:latin typeface="Arial" panose="020B0604020202020204" pitchFamily="34" charset="0"/>
                <a:cs typeface="Arial" panose="020B0604020202020204" pitchFamily="34" charset="0"/>
              </a:rPr>
              <a:t>a</a:t>
            </a:r>
            <a:r>
              <a:rPr sz="1100" dirty="0" err="1">
                <a:solidFill>
                  <a:srgbClr val="2F2F2F"/>
                </a:solidFill>
                <a:latin typeface="Arial" panose="020B0604020202020204" pitchFamily="34" charset="0"/>
                <a:cs typeface="Arial" panose="020B0604020202020204" pitchFamily="34" charset="0"/>
              </a:rPr>
              <a:t>ri</a:t>
            </a:r>
            <a:r>
              <a:rPr sz="1100" dirty="0">
                <a:solidFill>
                  <a:srgbClr val="2F2F2F"/>
                </a:solidFill>
                <a:latin typeface="Arial" panose="020B0604020202020204" pitchFamily="34" charset="0"/>
                <a:cs typeface="Arial" panose="020B0604020202020204" pitchFamily="34" charset="0"/>
              </a:rPr>
              <a:t> externe: opiniile dvs. sunt </a:t>
            </a:r>
            <a:r>
              <a:rPr sz="1100" dirty="0" err="1">
                <a:solidFill>
                  <a:srgbClr val="2F2F2F"/>
                </a:solidFill>
                <a:latin typeface="Arial" panose="020B0604020202020204" pitchFamily="34" charset="0"/>
                <a:cs typeface="Arial" panose="020B0604020202020204" pitchFamily="34" charset="0"/>
              </a:rPr>
              <a:t>personale</a:t>
            </a:r>
            <a:r>
              <a:rPr sz="1100" dirty="0">
                <a:solidFill>
                  <a:srgbClr val="2F2F2F"/>
                </a:solidFill>
                <a:latin typeface="Arial" panose="020B0604020202020204" pitchFamily="34" charset="0"/>
                <a:cs typeface="Arial" panose="020B0604020202020204" pitchFamily="34" charset="0"/>
              </a:rPr>
              <a:t> </a:t>
            </a:r>
            <a:r>
              <a:rPr lang="en-US" sz="1100" dirty="0" err="1">
                <a:solidFill>
                  <a:srgbClr val="2F2F2F"/>
                </a:solidFill>
                <a:latin typeface="Arial" panose="020B0604020202020204" pitchFamily="34" charset="0"/>
                <a:cs typeface="Arial" panose="020B0604020202020204" pitchFamily="34" charset="0"/>
              </a:rPr>
              <a:t>s</a:t>
            </a:r>
            <a:r>
              <a:rPr sz="1100" dirty="0" err="1">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 nu ar </a:t>
            </a:r>
            <a:r>
              <a:rPr sz="1100" dirty="0" err="1">
                <a:solidFill>
                  <a:srgbClr val="2F2F2F"/>
                </a:solidFill>
                <a:latin typeface="Arial" panose="020B0604020202020204" pitchFamily="34" charset="0"/>
                <a:cs typeface="Arial" panose="020B0604020202020204" pitchFamily="34" charset="0"/>
              </a:rPr>
              <a:t>trebui</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s</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implice SNN</a:t>
            </a:r>
            <a:endParaRPr sz="1100" dirty="0">
              <a:latin typeface="Arial" panose="020B0604020202020204" pitchFamily="34" charset="0"/>
              <a:cs typeface="Arial" panose="020B0604020202020204" pitchFamily="34" charset="0"/>
            </a:endParaRPr>
          </a:p>
        </p:txBody>
      </p:sp>
      <p:sp>
        <p:nvSpPr>
          <p:cNvPr id="30" name="object 10">
            <a:extLst>
              <a:ext uri="{FF2B5EF4-FFF2-40B4-BE49-F238E27FC236}">
                <a16:creationId xmlns:a16="http://schemas.microsoft.com/office/drawing/2014/main" id="{07E4C655-2923-41C8-8943-E197645298B0}"/>
              </a:ext>
            </a:extLst>
          </p:cNvPr>
          <p:cNvSpPr txBox="1"/>
          <p:nvPr/>
        </p:nvSpPr>
        <p:spPr>
          <a:xfrm>
            <a:off x="1362297" y="1680043"/>
            <a:ext cx="1502410" cy="464230"/>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Discriminarea</a:t>
            </a:r>
            <a:r>
              <a:rPr sz="1100" dirty="0">
                <a:solidFill>
                  <a:srgbClr val="2F2F2F"/>
                </a:solidFill>
                <a:latin typeface="Arial" panose="020B0604020202020204" pitchFamily="34" charset="0"/>
                <a:cs typeface="Arial" panose="020B0604020202020204" pitchFamily="34" charset="0"/>
              </a:rPr>
              <a:t> </a:t>
            </a:r>
            <a:r>
              <a:rPr lang="en-US" sz="1100" dirty="0" err="1">
                <a:solidFill>
                  <a:srgbClr val="2F2F2F"/>
                </a:solidFill>
                <a:latin typeface="Arial" panose="020B0604020202020204" pitchFamily="34" charset="0"/>
                <a:cs typeface="Arial" panose="020B0604020202020204" pitchFamily="34" charset="0"/>
              </a:rPr>
              <a:t>s</a:t>
            </a:r>
            <a:r>
              <a:rPr sz="1100" dirty="0" err="1">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h</a:t>
            </a:r>
            <a:r>
              <a:rPr lang="en-US" sz="1100" dirty="0" err="1">
                <a:solidFill>
                  <a:srgbClr val="2F2F2F"/>
                </a:solidFill>
                <a:latin typeface="Arial" panose="020B0604020202020204" pitchFamily="34" charset="0"/>
                <a:cs typeface="Arial" panose="020B0604020202020204" pitchFamily="34" charset="0"/>
              </a:rPr>
              <a:t>a</a:t>
            </a:r>
            <a:r>
              <a:rPr sz="1100" dirty="0" err="1">
                <a:solidFill>
                  <a:srgbClr val="2F2F2F"/>
                </a:solidFill>
                <a:latin typeface="Arial" panose="020B0604020202020204" pitchFamily="34" charset="0"/>
                <a:cs typeface="Arial" panose="020B0604020202020204" pitchFamily="34" charset="0"/>
              </a:rPr>
              <a:t>r</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uirea</a:t>
            </a:r>
            <a:r>
              <a:rPr sz="1100" dirty="0">
                <a:solidFill>
                  <a:srgbClr val="2F2F2F"/>
                </a:solidFill>
                <a:latin typeface="Arial" panose="020B0604020202020204" pitchFamily="34" charset="0"/>
                <a:cs typeface="Arial" panose="020B0604020202020204" pitchFamily="34" charset="0"/>
              </a:rPr>
              <a:t> sunt strict interzise</a:t>
            </a:r>
            <a:endParaRPr sz="1100" dirty="0">
              <a:latin typeface="Arial" panose="020B0604020202020204" pitchFamily="34" charset="0"/>
              <a:cs typeface="Arial" panose="020B0604020202020204" pitchFamily="34" charset="0"/>
            </a:endParaRPr>
          </a:p>
        </p:txBody>
      </p:sp>
      <p:sp>
        <p:nvSpPr>
          <p:cNvPr id="31" name="object 11">
            <a:extLst>
              <a:ext uri="{FF2B5EF4-FFF2-40B4-BE49-F238E27FC236}">
                <a16:creationId xmlns:a16="http://schemas.microsoft.com/office/drawing/2014/main" id="{92D7CA4B-3DB8-423B-B9C7-12B537A47364}"/>
              </a:ext>
            </a:extLst>
          </p:cNvPr>
          <p:cNvSpPr txBox="1"/>
          <p:nvPr/>
        </p:nvSpPr>
        <p:spPr>
          <a:xfrm>
            <a:off x="1362297" y="2728626"/>
            <a:ext cx="1529715" cy="605294"/>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Rela</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ii</a:t>
            </a:r>
            <a:r>
              <a:rPr sz="1100" dirty="0">
                <a:solidFill>
                  <a:srgbClr val="2F2F2F"/>
                </a:solidFill>
                <a:latin typeface="Arial" panose="020B0604020202020204" pitchFamily="34" charset="0"/>
                <a:cs typeface="Arial" panose="020B0604020202020204" pitchFamily="34" charset="0"/>
              </a:rPr>
              <a:t> de rudenie: </a:t>
            </a:r>
            <a:r>
              <a:rPr sz="1100" dirty="0" err="1">
                <a:solidFill>
                  <a:srgbClr val="2F2F2F"/>
                </a:solidFill>
                <a:latin typeface="Arial" panose="020B0604020202020204" pitchFamily="34" charset="0"/>
                <a:cs typeface="Arial" panose="020B0604020202020204" pitchFamily="34" charset="0"/>
              </a:rPr>
              <a:t>rela</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iile</a:t>
            </a:r>
            <a:r>
              <a:rPr sz="1100" dirty="0">
                <a:solidFill>
                  <a:srgbClr val="2F2F2F"/>
                </a:solidFill>
                <a:latin typeface="Arial" panose="020B0604020202020204" pitchFamily="34" charset="0"/>
                <a:cs typeface="Arial" panose="020B0604020202020204" pitchFamily="34" charset="0"/>
              </a:rPr>
              <a:t> de raportare directe sunt strict interzise</a:t>
            </a:r>
            <a:endParaRPr sz="1100" dirty="0">
              <a:latin typeface="Arial" panose="020B0604020202020204" pitchFamily="34" charset="0"/>
              <a:cs typeface="Arial" panose="020B0604020202020204" pitchFamily="34" charset="0"/>
            </a:endParaRPr>
          </a:p>
        </p:txBody>
      </p:sp>
      <p:sp>
        <p:nvSpPr>
          <p:cNvPr id="32" name="object 12">
            <a:extLst>
              <a:ext uri="{FF2B5EF4-FFF2-40B4-BE49-F238E27FC236}">
                <a16:creationId xmlns:a16="http://schemas.microsoft.com/office/drawing/2014/main" id="{9FE5E10C-4C94-4CAA-8D9B-4B6A257455EB}"/>
              </a:ext>
            </a:extLst>
          </p:cNvPr>
          <p:cNvSpPr txBox="1"/>
          <p:nvPr/>
        </p:nvSpPr>
        <p:spPr>
          <a:xfrm>
            <a:off x="4622057" y="1844234"/>
            <a:ext cx="1612265" cy="351378"/>
          </a:xfrm>
          <a:prstGeom prst="rect">
            <a:avLst/>
          </a:prstGeom>
        </p:spPr>
        <p:txBody>
          <a:bodyPr vert="horz" wrap="square" lIns="0" tIns="12700" rIns="0" bIns="0" rtlCol="0">
            <a:spAutoFit/>
          </a:bodyPr>
          <a:lstStyle/>
          <a:p>
            <a:pPr marL="12700">
              <a:lnSpc>
                <a:spcPct val="100000"/>
              </a:lnSpc>
              <a:spcBef>
                <a:spcPts val="100"/>
              </a:spcBef>
            </a:pPr>
            <a:r>
              <a:rPr sz="1100" dirty="0" err="1">
                <a:solidFill>
                  <a:srgbClr val="2F2F2F"/>
                </a:solidFill>
                <a:latin typeface="Arial" panose="020B0604020202020204" pitchFamily="34" charset="0"/>
                <a:cs typeface="Arial" panose="020B0604020202020204" pitchFamily="34" charset="0"/>
              </a:rPr>
              <a:t>Violen</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este strict </a:t>
            </a:r>
            <a:r>
              <a:rPr sz="1100" dirty="0" err="1">
                <a:solidFill>
                  <a:srgbClr val="2F2F2F"/>
                </a:solidFill>
                <a:latin typeface="Arial" panose="020B0604020202020204" pitchFamily="34" charset="0"/>
                <a:cs typeface="Arial" panose="020B0604020202020204" pitchFamily="34" charset="0"/>
              </a:rPr>
              <a:t>interzis</a:t>
            </a:r>
            <a:r>
              <a:rPr lang="en-US" sz="1100" dirty="0" err="1">
                <a:solidFill>
                  <a:srgbClr val="2F2F2F"/>
                </a:solidFill>
                <a:latin typeface="Arial" panose="020B0604020202020204" pitchFamily="34" charset="0"/>
                <a:cs typeface="Arial" panose="020B0604020202020204" pitchFamily="34" charset="0"/>
              </a:rPr>
              <a:t>a</a:t>
            </a:r>
            <a:endParaRPr sz="1100" dirty="0">
              <a:latin typeface="Arial" panose="020B0604020202020204" pitchFamily="34" charset="0"/>
              <a:cs typeface="Arial" panose="020B0604020202020204" pitchFamily="34" charset="0"/>
            </a:endParaRPr>
          </a:p>
        </p:txBody>
      </p:sp>
      <p:sp>
        <p:nvSpPr>
          <p:cNvPr id="33" name="object 13">
            <a:extLst>
              <a:ext uri="{FF2B5EF4-FFF2-40B4-BE49-F238E27FC236}">
                <a16:creationId xmlns:a16="http://schemas.microsoft.com/office/drawing/2014/main" id="{2C3A5CF1-FDF9-4DB0-93E6-25A8EA73500E}"/>
              </a:ext>
            </a:extLst>
          </p:cNvPr>
          <p:cNvSpPr txBox="1"/>
          <p:nvPr/>
        </p:nvSpPr>
        <p:spPr>
          <a:xfrm>
            <a:off x="4622057" y="2809951"/>
            <a:ext cx="1467485" cy="332740"/>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Drogurile</a:t>
            </a:r>
            <a:r>
              <a:rPr sz="1100" dirty="0">
                <a:solidFill>
                  <a:srgbClr val="2F2F2F"/>
                </a:solidFill>
                <a:latin typeface="Arial" panose="020B0604020202020204" pitchFamily="34" charset="0"/>
                <a:cs typeface="Arial" panose="020B0604020202020204" pitchFamily="34" charset="0"/>
              </a:rPr>
              <a:t> </a:t>
            </a:r>
            <a:r>
              <a:rPr lang="en-US" sz="1100" dirty="0" err="1">
                <a:solidFill>
                  <a:srgbClr val="2F2F2F"/>
                </a:solidFill>
                <a:latin typeface="Arial" panose="020B0604020202020204" pitchFamily="34" charset="0"/>
                <a:cs typeface="Arial" panose="020B0604020202020204" pitchFamily="34" charset="0"/>
              </a:rPr>
              <a:t>s</a:t>
            </a:r>
            <a:r>
              <a:rPr sz="1100" dirty="0" err="1">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 alcoolul sunt strict interzise</a:t>
            </a:r>
            <a:endParaRPr sz="1100" dirty="0">
              <a:latin typeface="Arial" panose="020B0604020202020204" pitchFamily="34" charset="0"/>
              <a:cs typeface="Arial" panose="020B0604020202020204" pitchFamily="34" charset="0"/>
            </a:endParaRPr>
          </a:p>
        </p:txBody>
      </p:sp>
      <p:sp>
        <p:nvSpPr>
          <p:cNvPr id="38" name="object 18">
            <a:extLst>
              <a:ext uri="{FF2B5EF4-FFF2-40B4-BE49-F238E27FC236}">
                <a16:creationId xmlns:a16="http://schemas.microsoft.com/office/drawing/2014/main" id="{416E2EB9-43B2-4069-AC48-811A78B742C5}"/>
              </a:ext>
            </a:extLst>
          </p:cNvPr>
          <p:cNvSpPr txBox="1"/>
          <p:nvPr/>
        </p:nvSpPr>
        <p:spPr>
          <a:xfrm>
            <a:off x="1362290" y="3918274"/>
            <a:ext cx="1715135" cy="332740"/>
          </a:xfrm>
          <a:prstGeom prst="rect">
            <a:avLst/>
          </a:prstGeom>
        </p:spPr>
        <p:txBody>
          <a:bodyPr vert="horz" wrap="square" lIns="0" tIns="40640" rIns="0" bIns="0" rtlCol="0">
            <a:spAutoFit/>
          </a:bodyPr>
          <a:lstStyle/>
          <a:p>
            <a:pPr marL="12700" marR="5080">
              <a:lnSpc>
                <a:spcPts val="1100"/>
              </a:lnSpc>
              <a:spcBef>
                <a:spcPts val="320"/>
              </a:spcBef>
            </a:pPr>
            <a:r>
              <a:rPr sz="1100" dirty="0">
                <a:solidFill>
                  <a:srgbClr val="2F2F2F"/>
                </a:solidFill>
                <a:latin typeface="Arial" panose="020B0604020202020204" pitchFamily="34" charset="0"/>
                <a:cs typeface="Arial" panose="020B0604020202020204" pitchFamily="34" charset="0"/>
              </a:rPr>
              <a:t>Oferirea sau acceptarea mitei este strict </a:t>
            </a:r>
            <a:r>
              <a:rPr sz="1100" dirty="0" err="1">
                <a:solidFill>
                  <a:srgbClr val="2F2F2F"/>
                </a:solidFill>
                <a:latin typeface="Arial" panose="020B0604020202020204" pitchFamily="34" charset="0"/>
                <a:cs typeface="Arial" panose="020B0604020202020204" pitchFamily="34" charset="0"/>
              </a:rPr>
              <a:t>interzis</a:t>
            </a:r>
            <a:r>
              <a:rPr lang="en-US" sz="1100" dirty="0" err="1">
                <a:solidFill>
                  <a:srgbClr val="2F2F2F"/>
                </a:solidFill>
                <a:latin typeface="Arial" panose="020B0604020202020204" pitchFamily="34" charset="0"/>
                <a:cs typeface="Arial" panose="020B0604020202020204" pitchFamily="34" charset="0"/>
              </a:rPr>
              <a:t>a</a:t>
            </a:r>
            <a:endParaRPr sz="1100" dirty="0">
              <a:latin typeface="Arial" panose="020B0604020202020204" pitchFamily="34" charset="0"/>
              <a:cs typeface="Arial" panose="020B0604020202020204" pitchFamily="34" charset="0"/>
            </a:endParaRPr>
          </a:p>
        </p:txBody>
      </p:sp>
      <p:sp>
        <p:nvSpPr>
          <p:cNvPr id="39" name="object 19">
            <a:extLst>
              <a:ext uri="{FF2B5EF4-FFF2-40B4-BE49-F238E27FC236}">
                <a16:creationId xmlns:a16="http://schemas.microsoft.com/office/drawing/2014/main" id="{36818068-DDF1-4B88-A9F2-B8BB79D08F00}"/>
              </a:ext>
            </a:extLst>
          </p:cNvPr>
          <p:cNvSpPr txBox="1"/>
          <p:nvPr/>
        </p:nvSpPr>
        <p:spPr>
          <a:xfrm>
            <a:off x="1362290" y="4984539"/>
            <a:ext cx="1121410" cy="464230"/>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Pl</a:t>
            </a:r>
            <a:r>
              <a:rPr lang="en-US" sz="1100" dirty="0" err="1">
                <a:solidFill>
                  <a:srgbClr val="2F2F2F"/>
                </a:solidFill>
                <a:latin typeface="Arial" panose="020B0604020202020204" pitchFamily="34" charset="0"/>
                <a:cs typeface="Arial" panose="020B0604020202020204" pitchFamily="34" charset="0"/>
              </a:rPr>
              <a:t>at</a:t>
            </a:r>
            <a:r>
              <a:rPr sz="1100" dirty="0" err="1">
                <a:solidFill>
                  <a:srgbClr val="2F2F2F"/>
                </a:solidFill>
                <a:latin typeface="Arial" panose="020B0604020202020204" pitchFamily="34" charset="0"/>
                <a:cs typeface="Arial" panose="020B0604020202020204" pitchFamily="34" charset="0"/>
              </a:rPr>
              <a:t>ile</a:t>
            </a:r>
            <a:r>
              <a:rPr sz="1100" dirty="0">
                <a:solidFill>
                  <a:srgbClr val="2F2F2F"/>
                </a:solidFill>
                <a:latin typeface="Arial" panose="020B0604020202020204" pitchFamily="34" charset="0"/>
                <a:cs typeface="Arial" panose="020B0604020202020204" pitchFamily="34" charset="0"/>
              </a:rPr>
              <a:t> de facilitare sunt strict interzise</a:t>
            </a:r>
            <a:endParaRPr sz="1100" dirty="0">
              <a:latin typeface="Arial" panose="020B0604020202020204" pitchFamily="34" charset="0"/>
              <a:cs typeface="Arial" panose="020B0604020202020204" pitchFamily="34" charset="0"/>
            </a:endParaRPr>
          </a:p>
        </p:txBody>
      </p:sp>
      <p:sp>
        <p:nvSpPr>
          <p:cNvPr id="40" name="object 20">
            <a:extLst>
              <a:ext uri="{FF2B5EF4-FFF2-40B4-BE49-F238E27FC236}">
                <a16:creationId xmlns:a16="http://schemas.microsoft.com/office/drawing/2014/main" id="{7790422C-51AA-412C-9B69-BCB1325D3D66}"/>
              </a:ext>
            </a:extLst>
          </p:cNvPr>
          <p:cNvSpPr txBox="1"/>
          <p:nvPr/>
        </p:nvSpPr>
        <p:spPr>
          <a:xfrm>
            <a:off x="4622049" y="3848424"/>
            <a:ext cx="1768475" cy="605294"/>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Cadouri</a:t>
            </a:r>
            <a:r>
              <a:rPr sz="1100" dirty="0">
                <a:solidFill>
                  <a:srgbClr val="2F2F2F"/>
                </a:solidFill>
                <a:latin typeface="Arial" panose="020B0604020202020204" pitchFamily="34" charset="0"/>
                <a:cs typeface="Arial" panose="020B0604020202020204" pitchFamily="34" charset="0"/>
              </a:rPr>
              <a:t> </a:t>
            </a:r>
            <a:r>
              <a:rPr lang="en-US" sz="1100" dirty="0" err="1">
                <a:solidFill>
                  <a:srgbClr val="2F2F2F"/>
                </a:solidFill>
                <a:latin typeface="Arial" panose="020B0604020202020204" pitchFamily="34" charset="0"/>
                <a:cs typeface="Arial" panose="020B0604020202020204" pitchFamily="34" charset="0"/>
              </a:rPr>
              <a:t>s</a:t>
            </a:r>
            <a:r>
              <a:rPr sz="1100" dirty="0" err="1">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 ospitalitate: nu </a:t>
            </a:r>
            <a:r>
              <a:rPr sz="1100" dirty="0" err="1">
                <a:solidFill>
                  <a:srgbClr val="2F2F2F"/>
                </a:solidFill>
                <a:latin typeface="Arial" panose="020B0604020202020204" pitchFamily="34" charset="0"/>
                <a:cs typeface="Arial" panose="020B0604020202020204" pitchFamily="34" charset="0"/>
              </a:rPr>
              <a:t>trebuie</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s</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oferi</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sau</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s</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primi</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niciodat</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cadouri</a:t>
            </a:r>
            <a:r>
              <a:rPr sz="1100" dirty="0">
                <a:solidFill>
                  <a:srgbClr val="2F2F2F"/>
                </a:solidFill>
                <a:latin typeface="Arial" panose="020B0604020202020204" pitchFamily="34" charset="0"/>
                <a:cs typeface="Arial" panose="020B0604020202020204" pitchFamily="34" charset="0"/>
              </a:rPr>
              <a:t> </a:t>
            </a:r>
            <a:r>
              <a:rPr lang="en-US" sz="1100" dirty="0">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n bani</a:t>
            </a:r>
            <a:endParaRPr sz="1100" dirty="0">
              <a:latin typeface="Arial" panose="020B0604020202020204" pitchFamily="34" charset="0"/>
              <a:cs typeface="Arial" panose="020B0604020202020204" pitchFamily="34" charset="0"/>
            </a:endParaRPr>
          </a:p>
        </p:txBody>
      </p:sp>
      <p:sp>
        <p:nvSpPr>
          <p:cNvPr id="41" name="object 21">
            <a:extLst>
              <a:ext uri="{FF2B5EF4-FFF2-40B4-BE49-F238E27FC236}">
                <a16:creationId xmlns:a16="http://schemas.microsoft.com/office/drawing/2014/main" id="{D0915308-480C-480E-A1BD-D7BB89327359}"/>
              </a:ext>
            </a:extLst>
          </p:cNvPr>
          <p:cNvSpPr txBox="1"/>
          <p:nvPr/>
        </p:nvSpPr>
        <p:spPr>
          <a:xfrm>
            <a:off x="4622049" y="4895029"/>
            <a:ext cx="1968500" cy="602729"/>
          </a:xfrm>
          <a:prstGeom prst="rect">
            <a:avLst/>
          </a:prstGeom>
        </p:spPr>
        <p:txBody>
          <a:bodyPr vert="horz" wrap="square" lIns="0" tIns="12700" rIns="0" bIns="0" rtlCol="0">
            <a:spAutoFit/>
          </a:bodyPr>
          <a:lstStyle/>
          <a:p>
            <a:pPr marL="12700">
              <a:lnSpc>
                <a:spcPts val="1210"/>
              </a:lnSpc>
              <a:spcBef>
                <a:spcPts val="100"/>
              </a:spcBef>
            </a:pPr>
            <a:r>
              <a:rPr sz="1100" dirty="0" err="1">
                <a:solidFill>
                  <a:srgbClr val="2F2F2F"/>
                </a:solidFill>
                <a:latin typeface="Arial" panose="020B0604020202020204" pitchFamily="34" charset="0"/>
                <a:cs typeface="Arial" panose="020B0604020202020204" pitchFamily="34" charset="0"/>
              </a:rPr>
              <a:t>Activele</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societ</a:t>
            </a:r>
            <a:r>
              <a:rPr lang="en-US" sz="1100" dirty="0" err="1">
                <a:solidFill>
                  <a:srgbClr val="2F2F2F"/>
                </a:solidFill>
                <a:latin typeface="Arial" panose="020B0604020202020204" pitchFamily="34" charset="0"/>
                <a:cs typeface="Arial" panose="020B0604020202020204" pitchFamily="34" charset="0"/>
              </a:rPr>
              <a:t>at</a:t>
            </a:r>
            <a:r>
              <a:rPr sz="1100" dirty="0" err="1">
                <a:solidFill>
                  <a:srgbClr val="2F2F2F"/>
                </a:solidFill>
                <a:latin typeface="Arial" panose="020B0604020202020204" pitchFamily="34" charset="0"/>
                <a:cs typeface="Arial" panose="020B0604020202020204" pitchFamily="34" charset="0"/>
              </a:rPr>
              <a:t>ii</a:t>
            </a:r>
            <a:r>
              <a:rPr sz="1100" dirty="0">
                <a:solidFill>
                  <a:srgbClr val="2F2F2F"/>
                </a:solidFill>
                <a:latin typeface="Arial" panose="020B0604020202020204" pitchFamily="34" charset="0"/>
                <a:cs typeface="Arial" panose="020B0604020202020204" pitchFamily="34" charset="0"/>
              </a:rPr>
              <a:t>:</a:t>
            </a:r>
            <a:endParaRPr sz="1100" dirty="0">
              <a:latin typeface="Arial" panose="020B0604020202020204" pitchFamily="34" charset="0"/>
              <a:cs typeface="Arial" panose="020B0604020202020204" pitchFamily="34" charset="0"/>
            </a:endParaRPr>
          </a:p>
          <a:p>
            <a:pPr marL="12700" marR="5080">
              <a:lnSpc>
                <a:spcPts val="1100"/>
              </a:lnSpc>
              <a:spcBef>
                <a:spcPts val="110"/>
              </a:spcBef>
            </a:pPr>
            <a:r>
              <a:rPr sz="1100" dirty="0">
                <a:solidFill>
                  <a:srgbClr val="2F2F2F"/>
                </a:solidFill>
                <a:latin typeface="Arial" panose="020B0604020202020204" pitchFamily="34" charset="0"/>
                <a:cs typeface="Arial" panose="020B0604020202020204" pitchFamily="34" charset="0"/>
              </a:rPr>
              <a:t>utilizarea activelor SNN </a:t>
            </a:r>
            <a:r>
              <a:rPr lang="en-US" sz="1100" dirty="0">
                <a:solidFill>
                  <a:srgbClr val="2F2F2F"/>
                </a:solidFill>
                <a:latin typeface="Arial" panose="020B0604020202020204" pitchFamily="34" charset="0"/>
                <a:cs typeface="Arial" panose="020B0604020202020204" pitchFamily="34" charset="0"/>
              </a:rPr>
              <a:t>i</a:t>
            </a:r>
            <a:r>
              <a:rPr sz="1100" dirty="0">
                <a:solidFill>
                  <a:srgbClr val="2F2F2F"/>
                </a:solidFill>
                <a:latin typeface="Arial" panose="020B0604020202020204" pitchFamily="34" charset="0"/>
                <a:cs typeface="Arial" panose="020B0604020202020204" pitchFamily="34" charset="0"/>
              </a:rPr>
              <a:t>n scopuri personale este strict </a:t>
            </a:r>
            <a:r>
              <a:rPr sz="1100" dirty="0" err="1">
                <a:solidFill>
                  <a:srgbClr val="2F2F2F"/>
                </a:solidFill>
                <a:latin typeface="Arial" panose="020B0604020202020204" pitchFamily="34" charset="0"/>
                <a:cs typeface="Arial" panose="020B0604020202020204" pitchFamily="34" charset="0"/>
              </a:rPr>
              <a:t>interzis</a:t>
            </a:r>
            <a:r>
              <a:rPr lang="en-US" sz="1100" dirty="0" err="1">
                <a:solidFill>
                  <a:srgbClr val="2F2F2F"/>
                </a:solidFill>
                <a:latin typeface="Arial" panose="020B0604020202020204" pitchFamily="34" charset="0"/>
                <a:cs typeface="Arial" panose="020B0604020202020204" pitchFamily="34" charset="0"/>
              </a:rPr>
              <a:t>a</a:t>
            </a:r>
            <a:endParaRPr sz="1100" dirty="0">
              <a:latin typeface="Arial" panose="020B0604020202020204" pitchFamily="34" charset="0"/>
              <a:cs typeface="Arial" panose="020B0604020202020204" pitchFamily="34" charset="0"/>
            </a:endParaRPr>
          </a:p>
        </p:txBody>
      </p:sp>
      <p:sp>
        <p:nvSpPr>
          <p:cNvPr id="44" name="object 24">
            <a:extLst>
              <a:ext uri="{FF2B5EF4-FFF2-40B4-BE49-F238E27FC236}">
                <a16:creationId xmlns:a16="http://schemas.microsoft.com/office/drawing/2014/main" id="{DDF66E3D-06D4-40BD-A6BC-4D68042707A6}"/>
              </a:ext>
            </a:extLst>
          </p:cNvPr>
          <p:cNvSpPr txBox="1"/>
          <p:nvPr/>
        </p:nvSpPr>
        <p:spPr>
          <a:xfrm>
            <a:off x="1362290" y="5950179"/>
            <a:ext cx="1662430" cy="472440"/>
          </a:xfrm>
          <a:prstGeom prst="rect">
            <a:avLst/>
          </a:prstGeom>
        </p:spPr>
        <p:txBody>
          <a:bodyPr vert="horz" wrap="square" lIns="0" tIns="40640" rIns="0" bIns="0" rtlCol="0">
            <a:spAutoFit/>
          </a:bodyPr>
          <a:lstStyle/>
          <a:p>
            <a:pPr marL="12700" marR="5080">
              <a:lnSpc>
                <a:spcPts val="1100"/>
              </a:lnSpc>
              <a:spcBef>
                <a:spcPts val="320"/>
              </a:spcBef>
            </a:pPr>
            <a:r>
              <a:rPr sz="1100" dirty="0">
                <a:solidFill>
                  <a:srgbClr val="2F2F2F"/>
                </a:solidFill>
                <a:latin typeface="Arial" panose="020B0604020202020204" pitchFamily="34" charset="0"/>
                <a:cs typeface="Arial" panose="020B0604020202020204" pitchFamily="34" charset="0"/>
              </a:rPr>
              <a:t>Practici de mediu: </a:t>
            </a:r>
            <a:r>
              <a:rPr sz="1100" dirty="0" err="1">
                <a:solidFill>
                  <a:srgbClr val="2F2F2F"/>
                </a:solidFill>
                <a:latin typeface="Arial" panose="020B0604020202020204" pitchFamily="34" charset="0"/>
                <a:cs typeface="Arial" panose="020B0604020202020204" pitchFamily="34" charset="0"/>
              </a:rPr>
              <a:t>trebuie</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s</a:t>
            </a:r>
            <a:r>
              <a:rPr lang="en-US" sz="1100" dirty="0" err="1">
                <a:solidFill>
                  <a:srgbClr val="2F2F2F"/>
                </a:solidFill>
                <a:latin typeface="Arial" panose="020B0604020202020204" pitchFamily="34" charset="0"/>
                <a:cs typeface="Arial" panose="020B0604020202020204" pitchFamily="34" charset="0"/>
              </a:rPr>
              <a:t>a</a:t>
            </a:r>
            <a:r>
              <a:rPr sz="1100" dirty="0">
                <a:solidFill>
                  <a:srgbClr val="2F2F2F"/>
                </a:solidFill>
                <a:latin typeface="Arial" panose="020B0604020202020204" pitchFamily="34" charset="0"/>
                <a:cs typeface="Arial" panose="020B0604020202020204" pitchFamily="34" charset="0"/>
              </a:rPr>
              <a:t> </a:t>
            </a:r>
            <a:r>
              <a:rPr sz="1100" dirty="0" err="1">
                <a:solidFill>
                  <a:srgbClr val="2F2F2F"/>
                </a:solidFill>
                <a:latin typeface="Arial" panose="020B0604020202020204" pitchFamily="34" charset="0"/>
                <a:cs typeface="Arial" panose="020B0604020202020204" pitchFamily="34" charset="0"/>
              </a:rPr>
              <a:t>aplic</a:t>
            </a:r>
            <a:r>
              <a:rPr lang="en-US" sz="1100" dirty="0" err="1">
                <a:solidFill>
                  <a:srgbClr val="2F2F2F"/>
                </a:solidFill>
                <a:latin typeface="Arial" panose="020B0604020202020204" pitchFamily="34" charset="0"/>
                <a:cs typeface="Arial" panose="020B0604020202020204" pitchFamily="34" charset="0"/>
              </a:rPr>
              <a:t>a</a:t>
            </a:r>
            <a:r>
              <a:rPr sz="1100" dirty="0" err="1">
                <a:solidFill>
                  <a:srgbClr val="2F2F2F"/>
                </a:solidFill>
                <a:latin typeface="Arial" panose="020B0604020202020204" pitchFamily="34" charset="0"/>
                <a:cs typeface="Arial" panose="020B0604020202020204" pitchFamily="34" charset="0"/>
              </a:rPr>
              <a:t>m</a:t>
            </a:r>
            <a:r>
              <a:rPr sz="1100" dirty="0">
                <a:solidFill>
                  <a:srgbClr val="2F2F2F"/>
                </a:solidFill>
                <a:latin typeface="Arial" panose="020B0604020202020204" pitchFamily="34" charset="0"/>
                <a:cs typeface="Arial" panose="020B0604020202020204" pitchFamily="34" charset="0"/>
              </a:rPr>
              <a:t> practici de mediu solide</a:t>
            </a:r>
            <a:endParaRPr sz="1100" dirty="0">
              <a:latin typeface="Arial" panose="020B0604020202020204" pitchFamily="34" charset="0"/>
              <a:cs typeface="Arial" panose="020B0604020202020204" pitchFamily="34" charset="0"/>
            </a:endParaRPr>
          </a:p>
        </p:txBody>
      </p:sp>
      <p:sp>
        <p:nvSpPr>
          <p:cNvPr id="45" name="object 25">
            <a:extLst>
              <a:ext uri="{FF2B5EF4-FFF2-40B4-BE49-F238E27FC236}">
                <a16:creationId xmlns:a16="http://schemas.microsoft.com/office/drawing/2014/main" id="{A46498CC-6412-4CE0-B82E-0E61A3F6C0A6}"/>
              </a:ext>
            </a:extLst>
          </p:cNvPr>
          <p:cNvSpPr txBox="1"/>
          <p:nvPr/>
        </p:nvSpPr>
        <p:spPr>
          <a:xfrm>
            <a:off x="4622049" y="5950179"/>
            <a:ext cx="1502410" cy="464230"/>
          </a:xfrm>
          <a:prstGeom prst="rect">
            <a:avLst/>
          </a:prstGeom>
        </p:spPr>
        <p:txBody>
          <a:bodyPr vert="horz" wrap="square" lIns="0" tIns="40640" rIns="0" bIns="0" rtlCol="0">
            <a:spAutoFit/>
          </a:bodyPr>
          <a:lstStyle/>
          <a:p>
            <a:pPr marL="12700" marR="5080">
              <a:lnSpc>
                <a:spcPts val="1100"/>
              </a:lnSpc>
              <a:spcBef>
                <a:spcPts val="320"/>
              </a:spcBef>
            </a:pPr>
            <a:r>
              <a:rPr sz="1100" dirty="0" err="1">
                <a:solidFill>
                  <a:srgbClr val="2F2F2F"/>
                </a:solidFill>
                <a:latin typeface="Arial" panose="020B0604020202020204" pitchFamily="34" charset="0"/>
                <a:cs typeface="Arial" panose="020B0604020202020204" pitchFamily="34" charset="0"/>
              </a:rPr>
              <a:t>Informa</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iile</a:t>
            </a:r>
            <a:r>
              <a:rPr sz="1100" dirty="0">
                <a:solidFill>
                  <a:srgbClr val="2F2F2F"/>
                </a:solidFill>
                <a:latin typeface="Arial" panose="020B0604020202020204" pitchFamily="34" charset="0"/>
                <a:cs typeface="Arial" panose="020B0604020202020204" pitchFamily="34" charset="0"/>
              </a:rPr>
              <a:t> personale ale </a:t>
            </a:r>
            <a:r>
              <a:rPr sz="1100" dirty="0" err="1">
                <a:solidFill>
                  <a:srgbClr val="2F2F2F"/>
                </a:solidFill>
                <a:latin typeface="Arial" panose="020B0604020202020204" pitchFamily="34" charset="0"/>
                <a:cs typeface="Arial" panose="020B0604020202020204" pitchFamily="34" charset="0"/>
              </a:rPr>
              <a:t>angaja</a:t>
            </a:r>
            <a:r>
              <a:rPr lang="en-US" sz="1100" dirty="0" err="1">
                <a:solidFill>
                  <a:srgbClr val="2F2F2F"/>
                </a:solidFill>
                <a:latin typeface="Arial" panose="020B0604020202020204" pitchFamily="34" charset="0"/>
                <a:cs typeface="Arial" panose="020B0604020202020204" pitchFamily="34" charset="0"/>
              </a:rPr>
              <a:t>t</a:t>
            </a:r>
            <a:r>
              <a:rPr sz="1100" dirty="0" err="1">
                <a:solidFill>
                  <a:srgbClr val="2F2F2F"/>
                </a:solidFill>
                <a:latin typeface="Arial" panose="020B0604020202020204" pitchFamily="34" charset="0"/>
                <a:cs typeface="Arial" panose="020B0604020202020204" pitchFamily="34" charset="0"/>
              </a:rPr>
              <a:t>ilor</a:t>
            </a:r>
            <a:r>
              <a:rPr sz="1100" dirty="0">
                <a:solidFill>
                  <a:srgbClr val="2F2F2F"/>
                </a:solidFill>
                <a:latin typeface="Arial" panose="020B0604020202020204" pitchFamily="34" charset="0"/>
                <a:cs typeface="Arial" panose="020B0604020202020204" pitchFamily="34" charset="0"/>
              </a:rPr>
              <a:t> sunt protejate</a:t>
            </a:r>
            <a:endParaRPr sz="1100" dirty="0">
              <a:latin typeface="Arial" panose="020B0604020202020204" pitchFamily="34" charset="0"/>
              <a:cs typeface="Arial" panose="020B0604020202020204" pitchFamily="34" charset="0"/>
            </a:endParaRPr>
          </a:p>
        </p:txBody>
      </p:sp>
      <p:sp>
        <p:nvSpPr>
          <p:cNvPr id="46" name="Subtitle 2">
            <a:extLst>
              <a:ext uri="{FF2B5EF4-FFF2-40B4-BE49-F238E27FC236}">
                <a16:creationId xmlns:a16="http://schemas.microsoft.com/office/drawing/2014/main" id="{1BD71F2E-DC4C-417A-ABA5-F5DF596FE61C}"/>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grpSp>
        <p:nvGrpSpPr>
          <p:cNvPr id="94" name="Group 93">
            <a:extLst>
              <a:ext uri="{FF2B5EF4-FFF2-40B4-BE49-F238E27FC236}">
                <a16:creationId xmlns:a16="http://schemas.microsoft.com/office/drawing/2014/main" id="{18A3C089-446A-4E55-BA60-D42D2161C103}"/>
              </a:ext>
            </a:extLst>
          </p:cNvPr>
          <p:cNvGrpSpPr/>
          <p:nvPr/>
        </p:nvGrpSpPr>
        <p:grpSpPr>
          <a:xfrm>
            <a:off x="595233" y="672222"/>
            <a:ext cx="635801" cy="5804200"/>
            <a:chOff x="405300" y="672222"/>
            <a:chExt cx="635801" cy="5804200"/>
          </a:xfrm>
        </p:grpSpPr>
        <p:grpSp>
          <p:nvGrpSpPr>
            <p:cNvPr id="48" name="Group 47">
              <a:extLst>
                <a:ext uri="{FF2B5EF4-FFF2-40B4-BE49-F238E27FC236}">
                  <a16:creationId xmlns:a16="http://schemas.microsoft.com/office/drawing/2014/main" id="{3DBA2254-2547-4529-A6CC-F1BEF722EF4E}"/>
                </a:ext>
              </a:extLst>
            </p:cNvPr>
            <p:cNvGrpSpPr/>
            <p:nvPr/>
          </p:nvGrpSpPr>
          <p:grpSpPr>
            <a:xfrm>
              <a:off x="405300" y="672222"/>
              <a:ext cx="635801" cy="635801"/>
              <a:chOff x="427705" y="560240"/>
              <a:chExt cx="850162" cy="850162"/>
            </a:xfrm>
          </p:grpSpPr>
          <p:pic>
            <p:nvPicPr>
              <p:cNvPr id="2" name="Graphic 1">
                <a:extLst>
                  <a:ext uri="{FF2B5EF4-FFF2-40B4-BE49-F238E27FC236}">
                    <a16:creationId xmlns:a16="http://schemas.microsoft.com/office/drawing/2014/main" id="{83EB610D-E184-4FFB-AD1F-F98526FFF2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304" y="626613"/>
                <a:ext cx="624964" cy="622454"/>
              </a:xfrm>
              <a:prstGeom prst="rect">
                <a:avLst/>
              </a:prstGeom>
            </p:spPr>
          </p:pic>
          <p:sp>
            <p:nvSpPr>
              <p:cNvPr id="22" name="Oval 21">
                <a:extLst>
                  <a:ext uri="{FF2B5EF4-FFF2-40B4-BE49-F238E27FC236}">
                    <a16:creationId xmlns:a16="http://schemas.microsoft.com/office/drawing/2014/main" id="{01258A48-FB7E-446A-9B7A-AC1CFEA0E545}"/>
                  </a:ext>
                </a:extLst>
              </p:cNvPr>
              <p:cNvSpPr/>
              <p:nvPr/>
            </p:nvSpPr>
            <p:spPr>
              <a:xfrm>
                <a:off x="427705" y="560240"/>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D1911CAB-33E7-434C-BAD8-59879F7DD98C}"/>
                </a:ext>
              </a:extLst>
            </p:cNvPr>
            <p:cNvGrpSpPr/>
            <p:nvPr/>
          </p:nvGrpSpPr>
          <p:grpSpPr>
            <a:xfrm>
              <a:off x="405300" y="1615904"/>
              <a:ext cx="635801" cy="748298"/>
              <a:chOff x="391308" y="1479730"/>
              <a:chExt cx="850162" cy="1000587"/>
            </a:xfrm>
          </p:grpSpPr>
          <p:pic>
            <p:nvPicPr>
              <p:cNvPr id="3" name="Graphic 2">
                <a:extLst>
                  <a:ext uri="{FF2B5EF4-FFF2-40B4-BE49-F238E27FC236}">
                    <a16:creationId xmlns:a16="http://schemas.microsoft.com/office/drawing/2014/main" id="{D26AE35E-59AC-4680-ACD5-0124D03B6B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244" y="1628753"/>
                <a:ext cx="631486" cy="626134"/>
              </a:xfrm>
              <a:prstGeom prst="rect">
                <a:avLst/>
              </a:prstGeom>
            </p:spPr>
          </p:pic>
          <p:sp>
            <p:nvSpPr>
              <p:cNvPr id="47" name="Oval 46">
                <a:extLst>
                  <a:ext uri="{FF2B5EF4-FFF2-40B4-BE49-F238E27FC236}">
                    <a16:creationId xmlns:a16="http://schemas.microsoft.com/office/drawing/2014/main" id="{0275C41C-8AB7-410B-975C-925D4C1C77E2}"/>
                  </a:ext>
                </a:extLst>
              </p:cNvPr>
              <p:cNvSpPr/>
              <p:nvPr/>
            </p:nvSpPr>
            <p:spPr>
              <a:xfrm>
                <a:off x="391308" y="1556923"/>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2D604C3-620C-4561-911D-B4B542834507}"/>
                  </a:ext>
                </a:extLst>
              </p:cNvPr>
              <p:cNvSpPr/>
              <p:nvPr/>
            </p:nvSpPr>
            <p:spPr>
              <a:xfrm rot="18900000">
                <a:off x="787049" y="1479730"/>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3D299607-7552-4047-96EB-2687CBE620AC}"/>
                </a:ext>
              </a:extLst>
            </p:cNvPr>
            <p:cNvGrpSpPr/>
            <p:nvPr/>
          </p:nvGrpSpPr>
          <p:grpSpPr>
            <a:xfrm>
              <a:off x="405300" y="2672083"/>
              <a:ext cx="635801" cy="748298"/>
              <a:chOff x="384827" y="2613346"/>
              <a:chExt cx="850162" cy="1000587"/>
            </a:xfrm>
          </p:grpSpPr>
          <p:pic>
            <p:nvPicPr>
              <p:cNvPr id="4" name="Graphic 3">
                <a:extLst>
                  <a:ext uri="{FF2B5EF4-FFF2-40B4-BE49-F238E27FC236}">
                    <a16:creationId xmlns:a16="http://schemas.microsoft.com/office/drawing/2014/main" id="{D3390F6E-D0CB-4EF7-BE80-A4C3DC440A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175" y="2835484"/>
                <a:ext cx="622427" cy="614413"/>
              </a:xfrm>
              <a:prstGeom prst="rect">
                <a:avLst/>
              </a:prstGeom>
            </p:spPr>
          </p:pic>
          <p:sp>
            <p:nvSpPr>
              <p:cNvPr id="49" name="Oval 48">
                <a:extLst>
                  <a:ext uri="{FF2B5EF4-FFF2-40B4-BE49-F238E27FC236}">
                    <a16:creationId xmlns:a16="http://schemas.microsoft.com/office/drawing/2014/main" id="{F6281632-0A3C-4676-977B-CC8903114586}"/>
                  </a:ext>
                </a:extLst>
              </p:cNvPr>
              <p:cNvSpPr/>
              <p:nvPr/>
            </p:nvSpPr>
            <p:spPr>
              <a:xfrm>
                <a:off x="384827" y="2707616"/>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D2FF892-F6D0-4EE2-BC15-14CF0816EAE5}"/>
                  </a:ext>
                </a:extLst>
              </p:cNvPr>
              <p:cNvSpPr/>
              <p:nvPr/>
            </p:nvSpPr>
            <p:spPr>
              <a:xfrm rot="18900000">
                <a:off x="772483" y="2613346"/>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E3347D94-61DC-474F-AD38-CAD4E93F0CCA}"/>
                </a:ext>
              </a:extLst>
            </p:cNvPr>
            <p:cNvGrpSpPr/>
            <p:nvPr/>
          </p:nvGrpSpPr>
          <p:grpSpPr>
            <a:xfrm>
              <a:off x="405300" y="3728262"/>
              <a:ext cx="635801" cy="748298"/>
              <a:chOff x="390331" y="3596242"/>
              <a:chExt cx="850162" cy="1000587"/>
            </a:xfrm>
          </p:grpSpPr>
          <p:pic>
            <p:nvPicPr>
              <p:cNvPr id="16" name="Graphic 15">
                <a:extLst>
                  <a:ext uri="{FF2B5EF4-FFF2-40B4-BE49-F238E27FC236}">
                    <a16:creationId xmlns:a16="http://schemas.microsoft.com/office/drawing/2014/main" id="{E6423F24-F832-47D6-B6D2-8EC4D594A4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0475" y="3843676"/>
                <a:ext cx="609733" cy="609733"/>
              </a:xfrm>
              <a:prstGeom prst="rect">
                <a:avLst/>
              </a:prstGeom>
            </p:spPr>
          </p:pic>
          <p:sp>
            <p:nvSpPr>
              <p:cNvPr id="57" name="Oval 56">
                <a:extLst>
                  <a:ext uri="{FF2B5EF4-FFF2-40B4-BE49-F238E27FC236}">
                    <a16:creationId xmlns:a16="http://schemas.microsoft.com/office/drawing/2014/main" id="{8B06490B-D5E7-4380-8C8D-1C905A654F37}"/>
                  </a:ext>
                </a:extLst>
              </p:cNvPr>
              <p:cNvSpPr/>
              <p:nvPr/>
            </p:nvSpPr>
            <p:spPr>
              <a:xfrm>
                <a:off x="390331" y="3690512"/>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0CF087D-0D10-4AB8-AA1A-45BB38976767}"/>
                  </a:ext>
                </a:extLst>
              </p:cNvPr>
              <p:cNvSpPr/>
              <p:nvPr/>
            </p:nvSpPr>
            <p:spPr>
              <a:xfrm rot="18900000">
                <a:off x="777987" y="3596242"/>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84B03493-A888-4CA0-8B35-4BA0E606BC8E}"/>
                </a:ext>
              </a:extLst>
            </p:cNvPr>
            <p:cNvGrpSpPr/>
            <p:nvPr/>
          </p:nvGrpSpPr>
          <p:grpSpPr>
            <a:xfrm>
              <a:off x="405300" y="4784441"/>
              <a:ext cx="635801" cy="748298"/>
              <a:chOff x="384828" y="4644848"/>
              <a:chExt cx="850162" cy="1000587"/>
            </a:xfrm>
          </p:grpSpPr>
          <p:pic>
            <p:nvPicPr>
              <p:cNvPr id="11" name="Graphic 10">
                <a:extLst>
                  <a:ext uri="{FF2B5EF4-FFF2-40B4-BE49-F238E27FC236}">
                    <a16:creationId xmlns:a16="http://schemas.microsoft.com/office/drawing/2014/main" id="{65AD9B35-D4B1-4537-8F60-E59782710D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0559" y="4812075"/>
                <a:ext cx="718697" cy="687298"/>
              </a:xfrm>
              <a:prstGeom prst="rect">
                <a:avLst/>
              </a:prstGeom>
            </p:spPr>
          </p:pic>
          <p:sp>
            <p:nvSpPr>
              <p:cNvPr id="60" name="Oval 59">
                <a:extLst>
                  <a:ext uri="{FF2B5EF4-FFF2-40B4-BE49-F238E27FC236}">
                    <a16:creationId xmlns:a16="http://schemas.microsoft.com/office/drawing/2014/main" id="{3ADBDD89-81D2-4B97-9A8C-3CC52B057202}"/>
                  </a:ext>
                </a:extLst>
              </p:cNvPr>
              <p:cNvSpPr/>
              <p:nvPr/>
            </p:nvSpPr>
            <p:spPr>
              <a:xfrm>
                <a:off x="384828" y="4739118"/>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87F019D-5C31-43F1-8EF1-5C93CA10E759}"/>
                  </a:ext>
                </a:extLst>
              </p:cNvPr>
              <p:cNvSpPr/>
              <p:nvPr/>
            </p:nvSpPr>
            <p:spPr>
              <a:xfrm rot="18900000">
                <a:off x="772484" y="4644848"/>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E99B2FCC-05A9-4579-8B5D-378468E090EF}"/>
                </a:ext>
              </a:extLst>
            </p:cNvPr>
            <p:cNvGrpSpPr/>
            <p:nvPr/>
          </p:nvGrpSpPr>
          <p:grpSpPr>
            <a:xfrm>
              <a:off x="405300" y="5840621"/>
              <a:ext cx="635801" cy="635801"/>
              <a:chOff x="382895" y="5786855"/>
              <a:chExt cx="850162" cy="850162"/>
            </a:xfrm>
          </p:grpSpPr>
          <p:pic>
            <p:nvPicPr>
              <p:cNvPr id="9" name="Graphic 8">
                <a:extLst>
                  <a:ext uri="{FF2B5EF4-FFF2-40B4-BE49-F238E27FC236}">
                    <a16:creationId xmlns:a16="http://schemas.microsoft.com/office/drawing/2014/main" id="{E2A7ED70-C077-4373-A260-9FA0F6344F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0475" y="5928052"/>
                <a:ext cx="571627" cy="609735"/>
              </a:xfrm>
              <a:prstGeom prst="rect">
                <a:avLst/>
              </a:prstGeom>
            </p:spPr>
          </p:pic>
          <p:sp>
            <p:nvSpPr>
              <p:cNvPr id="62" name="Oval 61">
                <a:extLst>
                  <a:ext uri="{FF2B5EF4-FFF2-40B4-BE49-F238E27FC236}">
                    <a16:creationId xmlns:a16="http://schemas.microsoft.com/office/drawing/2014/main" id="{ECDD9F37-17C3-45ED-ABC1-A8D8EA4FE705}"/>
                  </a:ext>
                </a:extLst>
              </p:cNvPr>
              <p:cNvSpPr/>
              <p:nvPr/>
            </p:nvSpPr>
            <p:spPr>
              <a:xfrm>
                <a:off x="382895" y="5786855"/>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94">
            <a:extLst>
              <a:ext uri="{FF2B5EF4-FFF2-40B4-BE49-F238E27FC236}">
                <a16:creationId xmlns:a16="http://schemas.microsoft.com/office/drawing/2014/main" id="{2DE28219-BD5A-4152-B7D0-D5FF533F795D}"/>
              </a:ext>
            </a:extLst>
          </p:cNvPr>
          <p:cNvGrpSpPr/>
          <p:nvPr/>
        </p:nvGrpSpPr>
        <p:grpSpPr>
          <a:xfrm>
            <a:off x="3853540" y="672222"/>
            <a:ext cx="635801" cy="5832682"/>
            <a:chOff x="3631764" y="672222"/>
            <a:chExt cx="635801" cy="5832682"/>
          </a:xfrm>
        </p:grpSpPr>
        <p:grpSp>
          <p:nvGrpSpPr>
            <p:cNvPr id="86" name="Group 85">
              <a:extLst>
                <a:ext uri="{FF2B5EF4-FFF2-40B4-BE49-F238E27FC236}">
                  <a16:creationId xmlns:a16="http://schemas.microsoft.com/office/drawing/2014/main" id="{2B3EF364-B544-465C-84E0-BCF66CECAC46}"/>
                </a:ext>
              </a:extLst>
            </p:cNvPr>
            <p:cNvGrpSpPr/>
            <p:nvPr/>
          </p:nvGrpSpPr>
          <p:grpSpPr>
            <a:xfrm>
              <a:off x="3631764" y="672222"/>
              <a:ext cx="635801" cy="748298"/>
              <a:chOff x="3632098" y="489611"/>
              <a:chExt cx="850162" cy="1000587"/>
            </a:xfrm>
          </p:grpSpPr>
          <p:pic>
            <p:nvPicPr>
              <p:cNvPr id="6" name="Graphic 5">
                <a:extLst>
                  <a:ext uri="{FF2B5EF4-FFF2-40B4-BE49-F238E27FC236}">
                    <a16:creationId xmlns:a16="http://schemas.microsoft.com/office/drawing/2014/main" id="{5F38E1EB-30DE-4DEA-B67F-6F835EC7FB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44740" y="731251"/>
                <a:ext cx="675884" cy="622454"/>
              </a:xfrm>
              <a:prstGeom prst="rect">
                <a:avLst/>
              </a:prstGeom>
            </p:spPr>
          </p:pic>
          <p:grpSp>
            <p:nvGrpSpPr>
              <p:cNvPr id="65" name="Group 64">
                <a:extLst>
                  <a:ext uri="{FF2B5EF4-FFF2-40B4-BE49-F238E27FC236}">
                    <a16:creationId xmlns:a16="http://schemas.microsoft.com/office/drawing/2014/main" id="{95786C1D-F123-4652-9D5C-7D1FF392BF88}"/>
                  </a:ext>
                </a:extLst>
              </p:cNvPr>
              <p:cNvGrpSpPr/>
              <p:nvPr/>
            </p:nvGrpSpPr>
            <p:grpSpPr>
              <a:xfrm>
                <a:off x="3632098" y="489611"/>
                <a:ext cx="850162" cy="1000587"/>
                <a:chOff x="3695519" y="514925"/>
                <a:chExt cx="850162" cy="1000587"/>
              </a:xfrm>
            </p:grpSpPr>
            <p:sp>
              <p:nvSpPr>
                <p:cNvPr id="63" name="Oval 62">
                  <a:extLst>
                    <a:ext uri="{FF2B5EF4-FFF2-40B4-BE49-F238E27FC236}">
                      <a16:creationId xmlns:a16="http://schemas.microsoft.com/office/drawing/2014/main" id="{692F475D-A840-4AB8-815D-DB353E3987E3}"/>
                    </a:ext>
                  </a:extLst>
                </p:cNvPr>
                <p:cNvSpPr/>
                <p:nvPr/>
              </p:nvSpPr>
              <p:spPr>
                <a:xfrm>
                  <a:off x="3695519" y="592118"/>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EAC6689-C3E6-45F2-99F5-85B631815A7D}"/>
                    </a:ext>
                  </a:extLst>
                </p:cNvPr>
                <p:cNvSpPr/>
                <p:nvPr/>
              </p:nvSpPr>
              <p:spPr>
                <a:xfrm rot="18900000">
                  <a:off x="4091260" y="514925"/>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 name="Group 86">
              <a:extLst>
                <a:ext uri="{FF2B5EF4-FFF2-40B4-BE49-F238E27FC236}">
                  <a16:creationId xmlns:a16="http://schemas.microsoft.com/office/drawing/2014/main" id="{E80C3400-2AFF-4744-99D4-848095CD7664}"/>
                </a:ext>
              </a:extLst>
            </p:cNvPr>
            <p:cNvGrpSpPr/>
            <p:nvPr/>
          </p:nvGrpSpPr>
          <p:grpSpPr>
            <a:xfrm>
              <a:off x="3631764" y="2750974"/>
              <a:ext cx="635801" cy="748298"/>
              <a:chOff x="3619961" y="2565587"/>
              <a:chExt cx="850162" cy="1000587"/>
            </a:xfrm>
          </p:grpSpPr>
          <p:pic>
            <p:nvPicPr>
              <p:cNvPr id="12" name="Graphic 11">
                <a:extLst>
                  <a:ext uri="{FF2B5EF4-FFF2-40B4-BE49-F238E27FC236}">
                    <a16:creationId xmlns:a16="http://schemas.microsoft.com/office/drawing/2014/main" id="{ED297D4F-94BB-4EE9-AD04-813D728D927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57634" y="2830827"/>
                <a:ext cx="417880" cy="455869"/>
              </a:xfrm>
              <a:prstGeom prst="rect">
                <a:avLst/>
              </a:prstGeom>
            </p:spPr>
          </p:pic>
          <p:grpSp>
            <p:nvGrpSpPr>
              <p:cNvPr id="69" name="Group 68">
                <a:extLst>
                  <a:ext uri="{FF2B5EF4-FFF2-40B4-BE49-F238E27FC236}">
                    <a16:creationId xmlns:a16="http://schemas.microsoft.com/office/drawing/2014/main" id="{EA3E0C82-B8B0-4660-8DD0-FA6108814483}"/>
                  </a:ext>
                </a:extLst>
              </p:cNvPr>
              <p:cNvGrpSpPr/>
              <p:nvPr/>
            </p:nvGrpSpPr>
            <p:grpSpPr>
              <a:xfrm>
                <a:off x="3619961" y="2565587"/>
                <a:ext cx="850162" cy="1000587"/>
                <a:chOff x="3695519" y="514925"/>
                <a:chExt cx="850162" cy="1000587"/>
              </a:xfrm>
            </p:grpSpPr>
            <p:sp>
              <p:nvSpPr>
                <p:cNvPr id="70" name="Oval 69">
                  <a:extLst>
                    <a:ext uri="{FF2B5EF4-FFF2-40B4-BE49-F238E27FC236}">
                      <a16:creationId xmlns:a16="http://schemas.microsoft.com/office/drawing/2014/main" id="{7BF396ED-0C73-48E4-A928-2FFF5BDC9075}"/>
                    </a:ext>
                  </a:extLst>
                </p:cNvPr>
                <p:cNvSpPr/>
                <p:nvPr/>
              </p:nvSpPr>
              <p:spPr>
                <a:xfrm>
                  <a:off x="3695519" y="592118"/>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1E1D354E-F5A2-4155-8317-EA4562DE04BD}"/>
                    </a:ext>
                  </a:extLst>
                </p:cNvPr>
                <p:cNvSpPr/>
                <p:nvPr/>
              </p:nvSpPr>
              <p:spPr>
                <a:xfrm rot="18900000">
                  <a:off x="4091260" y="514925"/>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2FEB0B25-F7B8-4097-9508-CB2C39C48F1C}"/>
                </a:ext>
              </a:extLst>
            </p:cNvPr>
            <p:cNvGrpSpPr/>
            <p:nvPr/>
          </p:nvGrpSpPr>
          <p:grpSpPr>
            <a:xfrm>
              <a:off x="3631764" y="3790350"/>
              <a:ext cx="635801" cy="748298"/>
              <a:chOff x="3613480" y="3605742"/>
              <a:chExt cx="850162" cy="1000587"/>
            </a:xfrm>
          </p:grpSpPr>
          <p:pic>
            <p:nvPicPr>
              <p:cNvPr id="15" name="Graphic 14">
                <a:extLst>
                  <a:ext uri="{FF2B5EF4-FFF2-40B4-BE49-F238E27FC236}">
                    <a16:creationId xmlns:a16="http://schemas.microsoft.com/office/drawing/2014/main" id="{4F07748F-CDFC-4CE3-8CDC-B1914D938C4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15111" y="3761670"/>
                <a:ext cx="609724" cy="639174"/>
              </a:xfrm>
              <a:prstGeom prst="rect">
                <a:avLst/>
              </a:prstGeom>
            </p:spPr>
          </p:pic>
          <p:grpSp>
            <p:nvGrpSpPr>
              <p:cNvPr id="72" name="Group 71">
                <a:extLst>
                  <a:ext uri="{FF2B5EF4-FFF2-40B4-BE49-F238E27FC236}">
                    <a16:creationId xmlns:a16="http://schemas.microsoft.com/office/drawing/2014/main" id="{085593C2-8248-4DC2-9C26-B54EEBAD646B}"/>
                  </a:ext>
                </a:extLst>
              </p:cNvPr>
              <p:cNvGrpSpPr/>
              <p:nvPr/>
            </p:nvGrpSpPr>
            <p:grpSpPr>
              <a:xfrm>
                <a:off x="3613480" y="3605742"/>
                <a:ext cx="850162" cy="1000587"/>
                <a:chOff x="3695519" y="514925"/>
                <a:chExt cx="850162" cy="1000587"/>
              </a:xfrm>
            </p:grpSpPr>
            <p:sp>
              <p:nvSpPr>
                <p:cNvPr id="73" name="Oval 72">
                  <a:extLst>
                    <a:ext uri="{FF2B5EF4-FFF2-40B4-BE49-F238E27FC236}">
                      <a16:creationId xmlns:a16="http://schemas.microsoft.com/office/drawing/2014/main" id="{6824EA2C-4472-4B8F-B7E8-5F051AE8E60A}"/>
                    </a:ext>
                  </a:extLst>
                </p:cNvPr>
                <p:cNvSpPr/>
                <p:nvPr/>
              </p:nvSpPr>
              <p:spPr>
                <a:xfrm>
                  <a:off x="3695519" y="592118"/>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1E65F52-B236-409B-A9B1-1D60E9D10774}"/>
                    </a:ext>
                  </a:extLst>
                </p:cNvPr>
                <p:cNvSpPr/>
                <p:nvPr/>
              </p:nvSpPr>
              <p:spPr>
                <a:xfrm rot="18900000">
                  <a:off x="4091260" y="514925"/>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70C86053-2D4A-45EE-9551-D1C6DDBB4F57}"/>
                </a:ext>
              </a:extLst>
            </p:cNvPr>
            <p:cNvGrpSpPr/>
            <p:nvPr/>
          </p:nvGrpSpPr>
          <p:grpSpPr>
            <a:xfrm>
              <a:off x="3631764" y="4829726"/>
              <a:ext cx="635801" cy="748298"/>
              <a:chOff x="3662155" y="4658684"/>
              <a:chExt cx="850162" cy="1000587"/>
            </a:xfrm>
          </p:grpSpPr>
          <p:pic>
            <p:nvPicPr>
              <p:cNvPr id="17" name="Graphic 16">
                <a:extLst>
                  <a:ext uri="{FF2B5EF4-FFF2-40B4-BE49-F238E27FC236}">
                    <a16:creationId xmlns:a16="http://schemas.microsoft.com/office/drawing/2014/main" id="{57FF2643-9925-4382-B8AB-08E2FA4FC7F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22330" y="4821283"/>
                <a:ext cx="529812" cy="605499"/>
              </a:xfrm>
              <a:prstGeom prst="rect">
                <a:avLst/>
              </a:prstGeom>
            </p:spPr>
          </p:pic>
          <p:grpSp>
            <p:nvGrpSpPr>
              <p:cNvPr id="75" name="Group 74">
                <a:extLst>
                  <a:ext uri="{FF2B5EF4-FFF2-40B4-BE49-F238E27FC236}">
                    <a16:creationId xmlns:a16="http://schemas.microsoft.com/office/drawing/2014/main" id="{A634CAB0-CE07-4728-9F59-417D558B83AF}"/>
                  </a:ext>
                </a:extLst>
              </p:cNvPr>
              <p:cNvGrpSpPr/>
              <p:nvPr/>
            </p:nvGrpSpPr>
            <p:grpSpPr>
              <a:xfrm>
                <a:off x="3662155" y="4658684"/>
                <a:ext cx="850162" cy="1000587"/>
                <a:chOff x="3695519" y="514925"/>
                <a:chExt cx="850162" cy="1000587"/>
              </a:xfrm>
            </p:grpSpPr>
            <p:sp>
              <p:nvSpPr>
                <p:cNvPr id="76" name="Oval 75">
                  <a:extLst>
                    <a:ext uri="{FF2B5EF4-FFF2-40B4-BE49-F238E27FC236}">
                      <a16:creationId xmlns:a16="http://schemas.microsoft.com/office/drawing/2014/main" id="{0719C06D-FB23-46FC-9F1B-3FCDADA6C131}"/>
                    </a:ext>
                  </a:extLst>
                </p:cNvPr>
                <p:cNvSpPr/>
                <p:nvPr/>
              </p:nvSpPr>
              <p:spPr>
                <a:xfrm>
                  <a:off x="3695519" y="592118"/>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E734201-0A24-403A-8E8C-F4BC274B0702}"/>
                    </a:ext>
                  </a:extLst>
                </p:cNvPr>
                <p:cNvSpPr/>
                <p:nvPr/>
              </p:nvSpPr>
              <p:spPr>
                <a:xfrm rot="18900000">
                  <a:off x="4091260" y="514925"/>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89">
              <a:extLst>
                <a:ext uri="{FF2B5EF4-FFF2-40B4-BE49-F238E27FC236}">
                  <a16:creationId xmlns:a16="http://schemas.microsoft.com/office/drawing/2014/main" id="{CF1D3015-E507-44EF-B5B2-BC116841FE6A}"/>
                </a:ext>
              </a:extLst>
            </p:cNvPr>
            <p:cNvGrpSpPr/>
            <p:nvPr/>
          </p:nvGrpSpPr>
          <p:grpSpPr>
            <a:xfrm>
              <a:off x="3631764" y="5869103"/>
              <a:ext cx="635801" cy="635801"/>
              <a:chOff x="3662155" y="5754311"/>
              <a:chExt cx="850162" cy="850162"/>
            </a:xfrm>
          </p:grpSpPr>
          <p:pic>
            <p:nvPicPr>
              <p:cNvPr id="18" name="Graphic 17">
                <a:extLst>
                  <a:ext uri="{FF2B5EF4-FFF2-40B4-BE49-F238E27FC236}">
                    <a16:creationId xmlns:a16="http://schemas.microsoft.com/office/drawing/2014/main" id="{D1C729D1-959C-4D74-A4F1-4EAC659088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844508" y="5892969"/>
                <a:ext cx="478943" cy="567636"/>
              </a:xfrm>
              <a:prstGeom prst="rect">
                <a:avLst/>
              </a:prstGeom>
            </p:spPr>
          </p:pic>
          <p:sp>
            <p:nvSpPr>
              <p:cNvPr id="79" name="Oval 78">
                <a:extLst>
                  <a:ext uri="{FF2B5EF4-FFF2-40B4-BE49-F238E27FC236}">
                    <a16:creationId xmlns:a16="http://schemas.microsoft.com/office/drawing/2014/main" id="{9C35AB00-6DF3-467E-BF65-F8AF6C7F27B6}"/>
                  </a:ext>
                </a:extLst>
              </p:cNvPr>
              <p:cNvSpPr/>
              <p:nvPr/>
            </p:nvSpPr>
            <p:spPr>
              <a:xfrm>
                <a:off x="3662155" y="5754311"/>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20A3D64E-BE7E-4864-BDD4-D15F5290D7FF}"/>
                </a:ext>
              </a:extLst>
            </p:cNvPr>
            <p:cNvGrpSpPr/>
            <p:nvPr/>
          </p:nvGrpSpPr>
          <p:grpSpPr>
            <a:xfrm>
              <a:off x="3631764" y="1711598"/>
              <a:ext cx="635801" cy="748298"/>
              <a:chOff x="3601373" y="1479729"/>
              <a:chExt cx="850162" cy="1000587"/>
            </a:xfrm>
          </p:grpSpPr>
          <p:pic>
            <p:nvPicPr>
              <p:cNvPr id="10" name="Graphic 9">
                <a:extLst>
                  <a:ext uri="{FF2B5EF4-FFF2-40B4-BE49-F238E27FC236}">
                    <a16:creationId xmlns:a16="http://schemas.microsoft.com/office/drawing/2014/main" id="{B2552442-42D1-4566-B94E-7B8AC525645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643518" y="1833057"/>
                <a:ext cx="408514" cy="363123"/>
              </a:xfrm>
              <a:prstGeom prst="rect">
                <a:avLst/>
              </a:prstGeom>
            </p:spPr>
          </p:pic>
          <p:grpSp>
            <p:nvGrpSpPr>
              <p:cNvPr id="66" name="Group 65">
                <a:extLst>
                  <a:ext uri="{FF2B5EF4-FFF2-40B4-BE49-F238E27FC236}">
                    <a16:creationId xmlns:a16="http://schemas.microsoft.com/office/drawing/2014/main" id="{368B3A3E-811A-403B-8B59-E5A903BDD59A}"/>
                  </a:ext>
                </a:extLst>
              </p:cNvPr>
              <p:cNvGrpSpPr/>
              <p:nvPr/>
            </p:nvGrpSpPr>
            <p:grpSpPr>
              <a:xfrm>
                <a:off x="3601373" y="1479729"/>
                <a:ext cx="850162" cy="1000587"/>
                <a:chOff x="3695519" y="514925"/>
                <a:chExt cx="850162" cy="1000587"/>
              </a:xfrm>
            </p:grpSpPr>
            <p:sp>
              <p:nvSpPr>
                <p:cNvPr id="67" name="Oval 66">
                  <a:extLst>
                    <a:ext uri="{FF2B5EF4-FFF2-40B4-BE49-F238E27FC236}">
                      <a16:creationId xmlns:a16="http://schemas.microsoft.com/office/drawing/2014/main" id="{85D9A105-9075-4BC2-8D6C-E381F8921330}"/>
                    </a:ext>
                  </a:extLst>
                </p:cNvPr>
                <p:cNvSpPr/>
                <p:nvPr/>
              </p:nvSpPr>
              <p:spPr>
                <a:xfrm>
                  <a:off x="3695519" y="592118"/>
                  <a:ext cx="850162" cy="850162"/>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44C4A41-BB64-4F91-9FCA-3081DAA55747}"/>
                    </a:ext>
                  </a:extLst>
                </p:cNvPr>
                <p:cNvSpPr/>
                <p:nvPr/>
              </p:nvSpPr>
              <p:spPr>
                <a:xfrm rot="18900000">
                  <a:off x="4091260" y="514925"/>
                  <a:ext cx="45719" cy="10005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Graphic 83">
                <a:extLst>
                  <a:ext uri="{FF2B5EF4-FFF2-40B4-BE49-F238E27FC236}">
                    <a16:creationId xmlns:a16="http://schemas.microsoft.com/office/drawing/2014/main" id="{867DBB60-A363-470F-AB87-1881BEB774E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flipH="1">
                <a:off x="4012204" y="1786075"/>
                <a:ext cx="408513" cy="363123"/>
              </a:xfrm>
              <a:prstGeom prst="rect">
                <a:avLst/>
              </a:prstGeom>
            </p:spPr>
          </p:pic>
        </p:grpSp>
      </p:grpSp>
    </p:spTree>
    <p:extLst>
      <p:ext uri="{BB962C8B-B14F-4D97-AF65-F5344CB8AC3E}">
        <p14:creationId xmlns:p14="http://schemas.microsoft.com/office/powerpoint/2010/main" val="2869179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4D34870-76C9-4BAC-836B-F235F86F73FA}"/>
              </a:ext>
            </a:extLst>
          </p:cNvPr>
          <p:cNvSpPr/>
          <p:nvPr/>
        </p:nvSpPr>
        <p:spPr>
          <a:xfrm>
            <a:off x="0" y="3707027"/>
            <a:ext cx="6858000" cy="5863664"/>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28B5E99B-6161-4E3D-B469-EBAA4CE4F86E}"/>
              </a:ext>
            </a:extLst>
          </p:cNvPr>
          <p:cNvSpPr txBox="1">
            <a:spLocks/>
          </p:cNvSpPr>
          <p:nvPr/>
        </p:nvSpPr>
        <p:spPr>
          <a:xfrm>
            <a:off x="991399" y="588659"/>
            <a:ext cx="2603571" cy="196311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lnSpc>
                <a:spcPct val="100000"/>
              </a:lnSpc>
              <a:defRPr/>
            </a:pPr>
            <a:r>
              <a:rPr lang="en-US" sz="40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Reactie</a:t>
            </a:r>
            <a:endParaRPr lang="ro-RO" sz="4000" b="1" dirty="0">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p:txBody>
      </p:sp>
      <p:pic>
        <p:nvPicPr>
          <p:cNvPr id="6" name="Picture 5">
            <a:extLst>
              <a:ext uri="{FF2B5EF4-FFF2-40B4-BE49-F238E27FC236}">
                <a16:creationId xmlns:a16="http://schemas.microsoft.com/office/drawing/2014/main" id="{B9038F7F-C65C-42FB-9CF2-4D7705578243}"/>
              </a:ext>
            </a:extLst>
          </p:cNvPr>
          <p:cNvPicPr>
            <a:picLocks noChangeAspect="1"/>
          </p:cNvPicPr>
          <p:nvPr/>
        </p:nvPicPr>
        <p:blipFill>
          <a:blip r:embed="rId2"/>
          <a:stretch>
            <a:fillRect/>
          </a:stretch>
        </p:blipFill>
        <p:spPr>
          <a:xfrm>
            <a:off x="0" y="9570691"/>
            <a:ext cx="6858000" cy="335309"/>
          </a:xfrm>
          <a:prstGeom prst="rect">
            <a:avLst/>
          </a:prstGeom>
        </p:spPr>
      </p:pic>
      <p:sp>
        <p:nvSpPr>
          <p:cNvPr id="23" name="Rectangle 22">
            <a:extLst>
              <a:ext uri="{FF2B5EF4-FFF2-40B4-BE49-F238E27FC236}">
                <a16:creationId xmlns:a16="http://schemas.microsoft.com/office/drawing/2014/main" id="{51A7B21E-145E-49E3-8840-412765CA5059}"/>
              </a:ext>
            </a:extLst>
          </p:cNvPr>
          <p:cNvSpPr/>
          <p:nvPr/>
        </p:nvSpPr>
        <p:spPr>
          <a:xfrm rot="5400000">
            <a:off x="-224182" y="713967"/>
            <a:ext cx="1606046" cy="178112"/>
          </a:xfrm>
          <a:prstGeom prst="rect">
            <a:avLst/>
          </a:prstGeom>
          <a:solidFill>
            <a:srgbClr val="DC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 name="Rectangle 3">
            <a:extLst>
              <a:ext uri="{FF2B5EF4-FFF2-40B4-BE49-F238E27FC236}">
                <a16:creationId xmlns:a16="http://schemas.microsoft.com/office/drawing/2014/main" id="{3046BF30-35DA-4A1C-8AAA-F31BA16DF848}"/>
              </a:ext>
            </a:extLst>
          </p:cNvPr>
          <p:cNvSpPr/>
          <p:nvPr/>
        </p:nvSpPr>
        <p:spPr>
          <a:xfrm>
            <a:off x="991399" y="5999922"/>
            <a:ext cx="4866062" cy="923330"/>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Masurile</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reactie</a:t>
            </a:r>
            <a:r>
              <a:rPr lang="en-US" dirty="0">
                <a:solidFill>
                  <a:schemeClr val="bg1"/>
                </a:solidFill>
                <a:latin typeface="Arial" panose="020B0604020202020204" pitchFamily="34" charset="0"/>
                <a:cs typeface="Arial" panose="020B0604020202020204" pitchFamily="34" charset="0"/>
              </a:rPr>
              <a:t> sunt </a:t>
            </a:r>
            <a:r>
              <a:rPr lang="en-US" dirty="0" err="1">
                <a:solidFill>
                  <a:schemeClr val="bg1"/>
                </a:solidFill>
                <a:latin typeface="Arial" panose="020B0604020202020204" pitchFamily="34" charset="0"/>
                <a:cs typeface="Arial" panose="020B0604020202020204" pitchFamily="34" charset="0"/>
              </a:rPr>
              <a:t>menite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initieze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actiuni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corective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remedieze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efectul</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abaterilor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inregistrate</a:t>
            </a:r>
            <a:r>
              <a:rPr lang="en-US" dirty="0">
                <a:solidFill>
                  <a:schemeClr val="bg1"/>
                </a:solidFill>
                <a:latin typeface="Arial" panose="020B0604020202020204" pitchFamily="34" charset="0"/>
                <a:cs typeface="Arial" panose="020B0604020202020204" pitchFamily="34" charset="0"/>
              </a:rPr>
              <a:t>.</a:t>
            </a:r>
          </a:p>
        </p:txBody>
      </p:sp>
      <p:sp>
        <p:nvSpPr>
          <p:cNvPr id="7" name="Subtitle 2">
            <a:extLst>
              <a:ext uri="{FF2B5EF4-FFF2-40B4-BE49-F238E27FC236}">
                <a16:creationId xmlns:a16="http://schemas.microsoft.com/office/drawing/2014/main" id="{62E0B09E-FD29-4886-9A7E-90DA61B338DB}"/>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196605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89A5B9-BF0F-4290-B57E-11F9B8C9A644}"/>
              </a:ext>
            </a:extLst>
          </p:cNvPr>
          <p:cNvSpPr/>
          <p:nvPr/>
        </p:nvSpPr>
        <p:spPr>
          <a:xfrm>
            <a:off x="2328903"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478161-AC40-4A3C-A484-107B1DC93B1C}"/>
              </a:ext>
            </a:extLst>
          </p:cNvPr>
          <p:cNvSpPr/>
          <p:nvPr/>
        </p:nvSpPr>
        <p:spPr>
          <a:xfrm>
            <a:off x="4657810"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83995B-6509-4E3D-8CBC-ED785FE34B6C}"/>
              </a:ext>
            </a:extLst>
          </p:cNvPr>
          <p:cNvSpPr/>
          <p:nvPr/>
        </p:nvSpPr>
        <p:spPr>
          <a:xfrm>
            <a:off x="-329"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04800" y="1900136"/>
            <a:ext cx="1919784" cy="231405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SNN  aplica  sanctiuni  disciplinare cand sunt descoperite abateri.</a:t>
            </a:r>
          </a:p>
          <a:p>
            <a:pPr algn="just">
              <a:lnSpc>
                <a:spcPct val="100000"/>
              </a:lnSpc>
              <a:spcAft>
                <a:spcPts val="800"/>
              </a:spcAft>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Sanctiunile sunt corecte si aplicate rapid angajatilor, iar consecintele sunt impartiale, respectiv indiferent de  functia  ocupata  in  cadrul companiei sau performantele sale anterioare.</a:t>
            </a:r>
          </a:p>
          <a:p>
            <a:pPr algn="l">
              <a:lnSpc>
                <a:spcPct val="100000"/>
              </a:lnSpc>
              <a:spcAft>
                <a:spcPts val="800"/>
              </a:spcAft>
            </a:pPr>
            <a:endPar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l">
              <a:lnSpc>
                <a:spcPct val="100000"/>
              </a:lnSpc>
              <a:spcAft>
                <a:spcPts val="800"/>
              </a:spcAft>
            </a:pPr>
            <a:endPar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04800" y="324133"/>
            <a:ext cx="1919785" cy="1004365"/>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Consecintele abaterilor</a:t>
            </a: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82723" cy="335309"/>
          </a:xfrm>
          <a:prstGeom prst="rect">
            <a:avLst/>
          </a:prstGeom>
        </p:spPr>
      </p:pic>
      <p:sp>
        <p:nvSpPr>
          <p:cNvPr id="9" name="Title 1">
            <a:extLst>
              <a:ext uri="{FF2B5EF4-FFF2-40B4-BE49-F238E27FC236}">
                <a16:creationId xmlns:a16="http://schemas.microsoft.com/office/drawing/2014/main" id="{C23B8BFE-C2C0-4069-8043-EF7A7E8AECD0}"/>
              </a:ext>
            </a:extLst>
          </p:cNvPr>
          <p:cNvSpPr txBox="1">
            <a:spLocks/>
          </p:cNvSpPr>
          <p:nvPr/>
        </p:nvSpPr>
        <p:spPr>
          <a:xfrm>
            <a:off x="2646182" y="324133"/>
            <a:ext cx="1761384" cy="1004363"/>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en-US" sz="2400" b="1">
                <a:solidFill>
                  <a:schemeClr val="bg1"/>
                </a:solidFill>
                <a:latin typeface="Arial Narrow" panose="020B0606020202030204" pitchFamily="34" charset="0"/>
                <a:ea typeface="Open Sans Condensed" pitchFamily="2" charset="0"/>
                <a:cs typeface="Open Sans Condensed" pitchFamily="2" charset="0"/>
              </a:rPr>
              <a:t>I</a:t>
            </a:r>
            <a:r>
              <a:rPr lang="ro-RO" sz="2400" b="1">
                <a:solidFill>
                  <a:schemeClr val="bg1"/>
                </a:solidFill>
                <a:latin typeface="Arial Narrow" panose="020B0606020202030204" pitchFamily="34" charset="0"/>
                <a:ea typeface="Open Sans Condensed" pitchFamily="2" charset="0"/>
                <a:cs typeface="Open Sans Condensed" pitchFamily="2" charset="0"/>
              </a:rPr>
              <a:t>mbunatatirea proceselor</a:t>
            </a:r>
          </a:p>
        </p:txBody>
      </p:sp>
      <p:sp>
        <p:nvSpPr>
          <p:cNvPr id="10" name="Title 1">
            <a:extLst>
              <a:ext uri="{FF2B5EF4-FFF2-40B4-BE49-F238E27FC236}">
                <a16:creationId xmlns:a16="http://schemas.microsoft.com/office/drawing/2014/main" id="{AAE46A26-44A2-4837-BF6C-96EF71205D0F}"/>
              </a:ext>
            </a:extLst>
          </p:cNvPr>
          <p:cNvSpPr txBox="1">
            <a:spLocks/>
          </p:cNvSpPr>
          <p:nvPr/>
        </p:nvSpPr>
        <p:spPr>
          <a:xfrm>
            <a:off x="4919961" y="324133"/>
            <a:ext cx="1670590" cy="1226371"/>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Canale libere de Comunicare</a:t>
            </a:r>
          </a:p>
        </p:txBody>
      </p:sp>
      <p:sp>
        <p:nvSpPr>
          <p:cNvPr id="12" name="Subtitle 2">
            <a:extLst>
              <a:ext uri="{FF2B5EF4-FFF2-40B4-BE49-F238E27FC236}">
                <a16:creationId xmlns:a16="http://schemas.microsoft.com/office/drawing/2014/main" id="{A991A853-9E24-493C-A69B-0DCFA9168BB3}"/>
              </a:ext>
            </a:extLst>
          </p:cNvPr>
          <p:cNvSpPr txBox="1">
            <a:spLocks/>
          </p:cNvSpPr>
          <p:nvPr/>
        </p:nvSpPr>
        <p:spPr>
          <a:xfrm>
            <a:off x="2492679" y="1900136"/>
            <a:ext cx="2061137" cy="2833321"/>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en-US" sz="1050" noProof="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Dupa  examinarea  atenta  a cauzelor principale ale oricarei incalcari de procedura rezultata in urma aplicarii mecanismelor noastre  de  control,  realizam actiuni de remediere pentru a le imbunatati si preveni recurenta.</a:t>
            </a:r>
          </a:p>
          <a:p>
            <a:pPr algn="just">
              <a:lnSpc>
                <a:spcPct val="100000"/>
              </a:lnSpc>
              <a:spcAft>
                <a:spcPts val="800"/>
              </a:spcAft>
            </a:pPr>
            <a:r>
              <a:rPr lang="en-US" sz="1050" noProof="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Aceasta  metoda  ne  permite sa diminuam riscurile si sa ne consolidam  mecanismele  de control.</a:t>
            </a:r>
          </a:p>
        </p:txBody>
      </p:sp>
      <p:sp>
        <p:nvSpPr>
          <p:cNvPr id="14" name="Subtitle 2">
            <a:extLst>
              <a:ext uri="{FF2B5EF4-FFF2-40B4-BE49-F238E27FC236}">
                <a16:creationId xmlns:a16="http://schemas.microsoft.com/office/drawing/2014/main" id="{AE030BE9-3A5A-48AE-9CA3-5A96CD9D797F}"/>
              </a:ext>
            </a:extLst>
          </p:cNvPr>
          <p:cNvSpPr txBox="1">
            <a:spLocks/>
          </p:cNvSpPr>
          <p:nvPr/>
        </p:nvSpPr>
        <p:spPr>
          <a:xfrm>
            <a:off x="4900868" y="1900137"/>
            <a:ext cx="1689682" cy="2699138"/>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Am furnizat angajatilor diverse canale pentru raportarea oricarei abateri suspectate sau pentru solicitarea recomandarilor.</a:t>
            </a:r>
            <a:endPar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Aceste canale permit angajatilor sa raporteze potentiale incalcari ale procedurilor de etica si conformitate sau ale legii, fara teama de repercusiuni.</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pic>
        <p:nvPicPr>
          <p:cNvPr id="19" name="object 3">
            <a:extLst>
              <a:ext uri="{FF2B5EF4-FFF2-40B4-BE49-F238E27FC236}">
                <a16:creationId xmlns:a16="http://schemas.microsoft.com/office/drawing/2014/main" id="{6D6C06A3-2EF3-4A9F-96AB-452C8E048443}"/>
              </a:ext>
            </a:extLst>
          </p:cNvPr>
          <p:cNvPicPr/>
          <p:nvPr/>
        </p:nvPicPr>
        <p:blipFill>
          <a:blip r:embed="rId3" cstate="print"/>
          <a:stretch>
            <a:fillRect/>
          </a:stretch>
        </p:blipFill>
        <p:spPr>
          <a:xfrm>
            <a:off x="-329" y="4599275"/>
            <a:ext cx="6858329" cy="4971413"/>
          </a:xfrm>
          <a:prstGeom prst="rect">
            <a:avLst/>
          </a:prstGeom>
        </p:spPr>
      </p:pic>
      <p:sp>
        <p:nvSpPr>
          <p:cNvPr id="20" name="Subtitle 2">
            <a:extLst>
              <a:ext uri="{FF2B5EF4-FFF2-40B4-BE49-F238E27FC236}">
                <a16:creationId xmlns:a16="http://schemas.microsoft.com/office/drawing/2014/main" id="{E161D947-17BA-4B99-A3CE-A67D1A678828}"/>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22319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4D34870-76C9-4BAC-836B-F235F86F73FA}"/>
              </a:ext>
            </a:extLst>
          </p:cNvPr>
          <p:cNvSpPr/>
          <p:nvPr/>
        </p:nvSpPr>
        <p:spPr>
          <a:xfrm>
            <a:off x="0" y="1972021"/>
            <a:ext cx="6858000" cy="759866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28B5E99B-6161-4E3D-B469-EBAA4CE4F86E}"/>
              </a:ext>
            </a:extLst>
          </p:cNvPr>
          <p:cNvSpPr txBox="1">
            <a:spLocks/>
          </p:cNvSpPr>
          <p:nvPr/>
        </p:nvSpPr>
        <p:spPr>
          <a:xfrm>
            <a:off x="991399" y="613736"/>
            <a:ext cx="4574514" cy="84400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lnSpc>
                <a:spcPct val="100000"/>
              </a:lnSpc>
              <a:defRPr/>
            </a:pPr>
            <a:r>
              <a:rPr lang="en-US" sz="40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Echipa noastra</a:t>
            </a:r>
            <a:endParaRPr lang="ro-RO" sz="4000" b="1" dirty="0">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p:txBody>
      </p:sp>
      <p:pic>
        <p:nvPicPr>
          <p:cNvPr id="6" name="Picture 5">
            <a:extLst>
              <a:ext uri="{FF2B5EF4-FFF2-40B4-BE49-F238E27FC236}">
                <a16:creationId xmlns:a16="http://schemas.microsoft.com/office/drawing/2014/main" id="{B9038F7F-C65C-42FB-9CF2-4D7705578243}"/>
              </a:ext>
            </a:extLst>
          </p:cNvPr>
          <p:cNvPicPr>
            <a:picLocks noChangeAspect="1"/>
          </p:cNvPicPr>
          <p:nvPr/>
        </p:nvPicPr>
        <p:blipFill>
          <a:blip r:embed="rId2"/>
          <a:stretch>
            <a:fillRect/>
          </a:stretch>
        </p:blipFill>
        <p:spPr>
          <a:xfrm>
            <a:off x="0" y="9570691"/>
            <a:ext cx="6858000" cy="335309"/>
          </a:xfrm>
          <a:prstGeom prst="rect">
            <a:avLst/>
          </a:prstGeom>
        </p:spPr>
      </p:pic>
      <p:sp>
        <p:nvSpPr>
          <p:cNvPr id="23" name="Rectangle 22">
            <a:extLst>
              <a:ext uri="{FF2B5EF4-FFF2-40B4-BE49-F238E27FC236}">
                <a16:creationId xmlns:a16="http://schemas.microsoft.com/office/drawing/2014/main" id="{51A7B21E-145E-49E3-8840-412765CA5059}"/>
              </a:ext>
            </a:extLst>
          </p:cNvPr>
          <p:cNvSpPr/>
          <p:nvPr/>
        </p:nvSpPr>
        <p:spPr>
          <a:xfrm rot="5400000">
            <a:off x="21880" y="467905"/>
            <a:ext cx="1122430" cy="186620"/>
          </a:xfrm>
          <a:prstGeom prst="rect">
            <a:avLst/>
          </a:prstGeom>
          <a:solidFill>
            <a:srgbClr val="DC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 name="Rectangle 3">
            <a:extLst>
              <a:ext uri="{FF2B5EF4-FFF2-40B4-BE49-F238E27FC236}">
                <a16:creationId xmlns:a16="http://schemas.microsoft.com/office/drawing/2014/main" id="{3046BF30-35DA-4A1C-8AAA-F31BA16DF848}"/>
              </a:ext>
            </a:extLst>
          </p:cNvPr>
          <p:cNvSpPr/>
          <p:nvPr/>
        </p:nvSpPr>
        <p:spPr>
          <a:xfrm>
            <a:off x="991399" y="2401201"/>
            <a:ext cx="5343140" cy="6986528"/>
          </a:xfrm>
          <a:prstGeom prst="rect">
            <a:avLst/>
          </a:prstGeom>
        </p:spPr>
        <p:txBody>
          <a:bodyPr wrap="square">
            <a:spAutoFit/>
          </a:bodyPr>
          <a:lstStyle/>
          <a:p>
            <a:pPr algn="just"/>
            <a:r>
              <a:rPr lang="en-US" sz="1600" dirty="0" err="1">
                <a:solidFill>
                  <a:schemeClr val="bg1"/>
                </a:solidFill>
                <a:latin typeface="Arial" panose="020B0604020202020204" pitchFamily="34" charset="0"/>
                <a:cs typeface="Arial" panose="020B0604020202020204" pitchFamily="34" charset="0"/>
              </a:rPr>
              <a:t>Structura</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Etica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este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alcatuita</a:t>
            </a:r>
            <a:r>
              <a:rPr lang="en-US" sz="1600" dirty="0">
                <a:solidFill>
                  <a:schemeClr val="bg1"/>
                </a:solidFill>
                <a:latin typeface="Arial" panose="020B0604020202020204" pitchFamily="34" charset="0"/>
                <a:cs typeface="Arial" panose="020B0604020202020204" pitchFamily="34" charset="0"/>
              </a:rPr>
              <a:t> din </a:t>
            </a:r>
            <a:r>
              <a:rPr lang="en-US" sz="1600" dirty="0" err="1">
                <a:solidFill>
                  <a:schemeClr val="bg1"/>
                </a:solidFill>
                <a:latin typeface="Arial" panose="020B0604020202020204" pitchFamily="34" charset="0"/>
                <a:cs typeface="Arial" panose="020B0604020202020204" pitchFamily="34" charset="0"/>
              </a:rPr>
              <a:t>Serviciul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Etica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la </a:t>
            </a:r>
            <a:r>
              <a:rPr lang="en-US" sz="1600" dirty="0" err="1">
                <a:solidFill>
                  <a:schemeClr val="bg1"/>
                </a:solidFill>
                <a:latin typeface="Arial" panose="020B0604020202020204" pitchFamily="34" charset="0"/>
                <a:cs typeface="Arial" panose="020B0604020202020204" pitchFamily="34" charset="0"/>
              </a:rPr>
              <a:t>Sediul</a:t>
            </a:r>
            <a:r>
              <a:rPr lang="en-US" sz="1600" dirty="0">
                <a:solidFill>
                  <a:schemeClr val="bg1"/>
                </a:solidFill>
                <a:latin typeface="Arial" panose="020B0604020202020204" pitchFamily="34" charset="0"/>
                <a:cs typeface="Arial" panose="020B0604020202020204" pitchFamily="34" charset="0"/>
              </a:rPr>
              <a:t> Central, precum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responsabili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privind</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conformitatea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consilieri</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etica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desemnati</a:t>
            </a:r>
            <a:r>
              <a:rPr lang="en-US" sz="1600" dirty="0">
                <a:solidFill>
                  <a:schemeClr val="bg1"/>
                </a:solidFill>
                <a:latin typeface="Arial" panose="020B0604020202020204" pitchFamily="34" charset="0"/>
                <a:cs typeface="Arial" panose="020B0604020202020204" pitchFamily="34" charset="0"/>
              </a:rPr>
              <a:t> in </a:t>
            </a:r>
            <a:r>
              <a:rPr lang="en-US" sz="1600" dirty="0" err="1">
                <a:solidFill>
                  <a:schemeClr val="bg1"/>
                </a:solidFill>
                <a:latin typeface="Arial" panose="020B0604020202020204" pitchFamily="34" charset="0"/>
                <a:cs typeface="Arial" panose="020B0604020202020204" pitchFamily="34" charset="0"/>
              </a:rPr>
              <a:t>cadrul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Sucursalelor</a:t>
            </a:r>
            <a:r>
              <a:rPr lang="en-US" sz="1600" dirty="0">
                <a:solidFill>
                  <a:schemeClr val="bg1"/>
                </a:solidFill>
                <a:latin typeface="Arial" panose="020B0604020202020204" pitchFamily="34" charset="0"/>
                <a:cs typeface="Arial" panose="020B0604020202020204" pitchFamily="34" charset="0"/>
              </a:rPr>
              <a:t> CNE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FCN. </a:t>
            </a:r>
            <a:r>
              <a:rPr lang="en-US" sz="1600" dirty="0" err="1">
                <a:solidFill>
                  <a:schemeClr val="bg1"/>
                </a:solidFill>
                <a:latin typeface="Arial" panose="020B0604020202020204" pitchFamily="34" charset="0"/>
                <a:cs typeface="Arial" panose="020B0604020202020204" pitchFamily="34" charset="0"/>
              </a:rPr>
              <a:t>Responsabilitatile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functiei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includ</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dezvoltarea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implementarea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mentinerea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unui</a:t>
            </a:r>
            <a:r>
              <a:rPr lang="en-US" sz="1600" dirty="0">
                <a:solidFill>
                  <a:schemeClr val="bg1"/>
                </a:solidFill>
                <a:latin typeface="Arial" panose="020B0604020202020204" pitchFamily="34" charset="0"/>
                <a:cs typeface="Arial" panose="020B0604020202020204" pitchFamily="34" charset="0"/>
              </a:rPr>
              <a:t> Program de </a:t>
            </a:r>
            <a:r>
              <a:rPr lang="en-US" sz="1600" dirty="0" err="1">
                <a:solidFill>
                  <a:schemeClr val="bg1"/>
                </a:solidFill>
                <a:latin typeface="Arial" panose="020B0604020202020204" pitchFamily="34" charset="0"/>
                <a:cs typeface="Arial" panose="020B0604020202020204" pitchFamily="34" charset="0"/>
              </a:rPr>
              <a:t>Etica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cuprinzator</a:t>
            </a:r>
            <a:r>
              <a:rPr lang="en-US" sz="1600" dirty="0">
                <a:solidFill>
                  <a:schemeClr val="bg1"/>
                </a:solidFill>
                <a:latin typeface="Arial" panose="020B0604020202020204" pitchFamily="34" charset="0"/>
                <a:cs typeface="Arial" panose="020B0604020202020204" pitchFamily="34" charset="0"/>
              </a:rPr>
              <a:t>, care are impact </a:t>
            </a:r>
            <a:r>
              <a:rPr lang="en-US" sz="1600" dirty="0" err="1">
                <a:solidFill>
                  <a:schemeClr val="bg1"/>
                </a:solidFill>
                <a:latin typeface="Arial" panose="020B0604020202020204" pitchFamily="34" charset="0"/>
                <a:cs typeface="Arial" panose="020B0604020202020204" pitchFamily="34" charset="0"/>
              </a:rPr>
              <a:t>asupra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tuturor</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activitatilor</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noastre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sprijina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sectoarele</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afaceri</a:t>
            </a:r>
            <a:r>
              <a:rPr lang="en-US" sz="1600" dirty="0">
                <a:solidFill>
                  <a:schemeClr val="bg1"/>
                </a:solidFill>
                <a:latin typeface="Arial" panose="020B0604020202020204" pitchFamily="34" charset="0"/>
                <a:cs typeface="Arial" panose="020B0604020202020204" pitchFamily="34" charset="0"/>
              </a:rPr>
              <a:t> ale SNN.</a:t>
            </a: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err="1">
                <a:solidFill>
                  <a:schemeClr val="bg1"/>
                </a:solidFill>
                <a:latin typeface="Arial" panose="020B0604020202020204" pitchFamily="34" charset="0"/>
                <a:cs typeface="Arial" panose="020B0604020202020204" pitchFamily="34" charset="0"/>
              </a:rPr>
              <a:t>Responsabilii</a:t>
            </a:r>
            <a:r>
              <a:rPr lang="en-US" sz="1600" dirty="0">
                <a:solidFill>
                  <a:schemeClr val="bg1"/>
                </a:solidFill>
                <a:latin typeface="Arial" panose="020B0604020202020204" pitchFamily="34" charset="0"/>
                <a:cs typeface="Arial" panose="020B0604020202020204" pitchFamily="34" charset="0"/>
              </a:rPr>
              <a:t> pe </a:t>
            </a:r>
            <a:r>
              <a:rPr lang="en-US" sz="1600" dirty="0" err="1">
                <a:solidFill>
                  <a:schemeClr val="bg1"/>
                </a:solidFill>
                <a:latin typeface="Arial" panose="020B0604020202020204" pitchFamily="34" charset="0"/>
                <a:cs typeface="Arial" panose="020B0604020202020204" pitchFamily="34" charset="0"/>
              </a:rPr>
              <a:t>probleme</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sunt </a:t>
            </a:r>
            <a:r>
              <a:rPr lang="en-US" sz="1600" dirty="0" err="1">
                <a:solidFill>
                  <a:schemeClr val="bg1"/>
                </a:solidFill>
                <a:latin typeface="Arial" panose="020B0604020202020204" pitchFamily="34" charset="0"/>
                <a:cs typeface="Arial" panose="020B0604020202020204" pitchFamily="34" charset="0"/>
              </a:rPr>
              <a:t>desemnati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pentru</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fiecare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Sucursala</a:t>
            </a:r>
            <a:r>
              <a:rPr lang="en-US" sz="1600" dirty="0">
                <a:solidFill>
                  <a:schemeClr val="bg1"/>
                </a:solidFill>
                <a:latin typeface="Arial" panose="020B0604020202020204" pitchFamily="34" charset="0"/>
                <a:cs typeface="Arial" panose="020B0604020202020204" pitchFamily="34" charset="0"/>
              </a:rPr>
              <a:t> SNN. </a:t>
            </a:r>
            <a:r>
              <a:rPr lang="en-US" sz="1600" dirty="0" err="1">
                <a:solidFill>
                  <a:schemeClr val="bg1"/>
                </a:solidFill>
                <a:latin typeface="Arial" panose="020B0604020202020204" pitchFamily="34" charset="0"/>
                <a:cs typeface="Arial" panose="020B0604020202020204" pitchFamily="34" charset="0"/>
              </a:rPr>
              <a:t>Toti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angajatii</a:t>
            </a:r>
            <a:r>
              <a:rPr lang="en-US" sz="1600" dirty="0">
                <a:solidFill>
                  <a:schemeClr val="bg1"/>
                </a:solidFill>
                <a:latin typeface="Arial" panose="020B0604020202020204" pitchFamily="34" charset="0"/>
                <a:cs typeface="Arial" panose="020B0604020202020204" pitchFamily="34" charset="0"/>
              </a:rPr>
              <a:t> sunt </a:t>
            </a:r>
            <a:r>
              <a:rPr lang="en-US" sz="1600" dirty="0" err="1">
                <a:solidFill>
                  <a:schemeClr val="bg1"/>
                </a:solidFill>
                <a:latin typeface="Arial" panose="020B0604020202020204" pitchFamily="34" charset="0"/>
                <a:cs typeface="Arial" panose="020B0604020202020204" pitchFamily="34" charset="0"/>
              </a:rPr>
              <a:t>incurajati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adreseze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intrebari</a:t>
            </a:r>
            <a:r>
              <a:rPr lang="en-US" sz="1600" dirty="0">
                <a:solidFill>
                  <a:schemeClr val="bg1"/>
                </a:solidFill>
                <a:latin typeface="Arial" panose="020B0604020202020204" pitchFamily="34" charset="0"/>
                <a:cs typeface="Arial" panose="020B0604020202020204" pitchFamily="34" charset="0"/>
              </a:rPr>
              <a:t> cu </a:t>
            </a:r>
            <a:r>
              <a:rPr lang="en-US" sz="1600" dirty="0" err="1">
                <a:solidFill>
                  <a:schemeClr val="bg1"/>
                </a:solidFill>
                <a:latin typeface="Arial" panose="020B0604020202020204" pitchFamily="34" charset="0"/>
                <a:cs typeface="Arial" panose="020B0604020202020204" pitchFamily="34" charset="0"/>
              </a:rPr>
              <a:t>privire</a:t>
            </a:r>
            <a:r>
              <a:rPr lang="en-US" sz="1600" dirty="0">
                <a:solidFill>
                  <a:schemeClr val="bg1"/>
                </a:solidFill>
                <a:latin typeface="Arial" panose="020B0604020202020204" pitchFamily="34" charset="0"/>
                <a:cs typeface="Arial" panose="020B0604020202020204" pitchFamily="34" charset="0"/>
              </a:rPr>
              <a:t> la </a:t>
            </a:r>
            <a:r>
              <a:rPr lang="en-US" sz="1600" dirty="0" err="1">
                <a:solidFill>
                  <a:schemeClr val="bg1"/>
                </a:solidFill>
                <a:latin typeface="Arial" panose="020B0604020202020204" pitchFamily="34" charset="0"/>
                <a:cs typeface="Arial" panose="020B0604020202020204" pitchFamily="34" charset="0"/>
              </a:rPr>
              <a:t>interpretarea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sau</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aplicarea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politicilor</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in mod direct </a:t>
            </a:r>
            <a:r>
              <a:rPr lang="en-US" sz="1600" dirty="0" err="1">
                <a:solidFill>
                  <a:schemeClr val="bg1"/>
                </a:solidFill>
                <a:latin typeface="Arial" panose="020B0604020202020204" pitchFamily="34" charset="0"/>
                <a:cs typeface="Arial" panose="020B0604020202020204" pitchFamily="34" charset="0"/>
              </a:rPr>
              <a:t>catre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Responsabilul</a:t>
            </a:r>
            <a:r>
              <a:rPr lang="en-US" sz="1600" dirty="0">
                <a:solidFill>
                  <a:schemeClr val="bg1"/>
                </a:solidFill>
                <a:latin typeface="Arial" panose="020B0604020202020204" pitchFamily="34" charset="0"/>
                <a:cs typeface="Arial" panose="020B0604020202020204" pitchFamily="34" charset="0"/>
              </a:rPr>
              <a:t> pe </a:t>
            </a:r>
            <a:r>
              <a:rPr lang="en-US" sz="1600" dirty="0" err="1">
                <a:solidFill>
                  <a:schemeClr val="bg1"/>
                </a:solidFill>
                <a:latin typeface="Arial" panose="020B0604020202020204" pitchFamily="34" charset="0"/>
                <a:cs typeface="Arial" panose="020B0604020202020204" pitchFamily="34" charset="0"/>
              </a:rPr>
              <a:t>probleme</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Relatia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apropiata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incredere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dintre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Responsabilii</a:t>
            </a:r>
            <a:r>
              <a:rPr lang="en-US" sz="1600" dirty="0">
                <a:solidFill>
                  <a:schemeClr val="bg1"/>
                </a:solidFill>
                <a:latin typeface="Arial" panose="020B0604020202020204" pitchFamily="34" charset="0"/>
                <a:cs typeface="Arial" panose="020B0604020202020204" pitchFamily="34" charset="0"/>
              </a:rPr>
              <a:t> pe </a:t>
            </a:r>
            <a:r>
              <a:rPr lang="en-US" sz="1600" dirty="0" err="1">
                <a:solidFill>
                  <a:schemeClr val="bg1"/>
                </a:solidFill>
                <a:latin typeface="Arial" panose="020B0604020202020204" pitchFamily="34" charset="0"/>
                <a:cs typeface="Arial" panose="020B0604020202020204" pitchFamily="34" charset="0"/>
              </a:rPr>
              <a:t>probleme</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angajatii</a:t>
            </a:r>
            <a:r>
              <a:rPr lang="en-US" sz="1600" dirty="0">
                <a:solidFill>
                  <a:schemeClr val="bg1"/>
                </a:solidFill>
                <a:latin typeface="Arial" panose="020B0604020202020204" pitchFamily="34" charset="0"/>
                <a:cs typeface="Arial" panose="020B0604020202020204" pitchFamily="34" charset="0"/>
              </a:rPr>
              <a:t> SNN </a:t>
            </a:r>
            <a:r>
              <a:rPr lang="en-US" sz="1600" dirty="0" err="1">
                <a:solidFill>
                  <a:schemeClr val="bg1"/>
                </a:solidFill>
                <a:latin typeface="Arial" panose="020B0604020202020204" pitchFamily="34" charset="0"/>
                <a:cs typeface="Arial" panose="020B0604020202020204" pitchFamily="34" charset="0"/>
              </a:rPr>
              <a:t>reprezinta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baza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succesului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Programului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nostru</a:t>
            </a:r>
            <a:r>
              <a:rPr lang="en-US" sz="1600" dirty="0">
                <a:solidFill>
                  <a:schemeClr val="bg1"/>
                </a:solidFill>
                <a:latin typeface="Arial" panose="020B0604020202020204" pitchFamily="34" charset="0"/>
                <a:cs typeface="Arial" panose="020B0604020202020204" pitchFamily="34" charset="0"/>
              </a:rPr>
              <a:t>.</a:t>
            </a: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err="1">
                <a:solidFill>
                  <a:schemeClr val="bg1"/>
                </a:solidFill>
                <a:latin typeface="Arial" panose="020B0604020202020204" pitchFamily="34" charset="0"/>
                <a:cs typeface="Arial" panose="020B0604020202020204" pitchFamily="34" charset="0"/>
              </a:rPr>
              <a:t>Toti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Responsabilii</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raporteaza</a:t>
            </a:r>
            <a:r>
              <a:rPr lang="en-US" sz="1600" dirty="0">
                <a:solidFill>
                  <a:schemeClr val="bg1"/>
                </a:solidFill>
                <a:latin typeface="Arial" panose="020B0604020202020204" pitchFamily="34" charset="0"/>
                <a:cs typeface="Arial" panose="020B0604020202020204" pitchFamily="34" charset="0"/>
              </a:rPr>
              <a:t> in </a:t>
            </a:r>
            <a:r>
              <a:rPr lang="en-US" sz="1600" dirty="0" err="1">
                <a:solidFill>
                  <a:schemeClr val="bg1"/>
                </a:solidFill>
                <a:latin typeface="Arial" panose="020B0604020202020204" pitchFamily="34" charset="0"/>
                <a:cs typeface="Arial" panose="020B0604020202020204" pitchFamily="34" charset="0"/>
              </a:rPr>
              <a:t>cele</a:t>
            </a:r>
            <a:r>
              <a:rPr lang="en-US" sz="1600" dirty="0">
                <a:solidFill>
                  <a:schemeClr val="bg1"/>
                </a:solidFill>
                <a:latin typeface="Arial" panose="020B0604020202020204" pitchFamily="34" charset="0"/>
                <a:cs typeface="Arial" panose="020B0604020202020204" pitchFamily="34" charset="0"/>
              </a:rPr>
              <a:t> din </a:t>
            </a:r>
            <a:r>
              <a:rPr lang="en-US" sz="1600" dirty="0" err="1">
                <a:solidFill>
                  <a:schemeClr val="bg1"/>
                </a:solidFill>
                <a:latin typeface="Arial" panose="020B0604020202020204" pitchFamily="34" charset="0"/>
                <a:cs typeface="Arial" panose="020B0604020202020204" pitchFamily="34" charset="0"/>
              </a:rPr>
              <a:t>urma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catre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seful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Serviciului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Etica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iar</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acesta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Directorului</a:t>
            </a:r>
            <a:r>
              <a:rPr lang="en-US" sz="1600" dirty="0">
                <a:solidFill>
                  <a:schemeClr val="bg1"/>
                </a:solidFill>
                <a:latin typeface="Arial" panose="020B0604020202020204" pitchFamily="34" charset="0"/>
                <a:cs typeface="Arial" panose="020B0604020202020204" pitchFamily="34" charset="0"/>
              </a:rPr>
              <a:t> General Adjunct al SNN, </a:t>
            </a:r>
            <a:r>
              <a:rPr lang="en-US" sz="1600" dirty="0" err="1">
                <a:solidFill>
                  <a:schemeClr val="bg1"/>
                </a:solidFill>
                <a:latin typeface="Arial" panose="020B0604020202020204" pitchFamily="34" charset="0"/>
                <a:cs typeface="Arial" panose="020B0604020202020204" pitchFamily="34" charset="0"/>
              </a:rPr>
              <a:t>astfel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asigurand</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independenta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reala</a:t>
            </a:r>
            <a:r>
              <a:rPr lang="en-US" sz="1600" dirty="0">
                <a:solidFill>
                  <a:schemeClr val="bg1"/>
                </a:solidFill>
                <a:latin typeface="Arial" panose="020B0604020202020204" pitchFamily="34" charset="0"/>
                <a:cs typeface="Arial" panose="020B0604020202020204" pitchFamily="34" charset="0"/>
              </a:rPr>
              <a:t> a </a:t>
            </a:r>
            <a:r>
              <a:rPr lang="en-US" sz="1600" dirty="0" err="1">
                <a:solidFill>
                  <a:schemeClr val="bg1"/>
                </a:solidFill>
                <a:latin typeface="Arial" panose="020B0604020202020204" pitchFamily="34" charset="0"/>
                <a:cs typeface="Arial" panose="020B0604020202020204" pitchFamily="34" charset="0"/>
              </a:rPr>
              <a:t>functiei</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asemenea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seful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Serviciului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Etica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Conformitate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raporteaza</a:t>
            </a:r>
            <a:r>
              <a:rPr lang="en-US" sz="1600" dirty="0">
                <a:solidFill>
                  <a:schemeClr val="bg1"/>
                </a:solidFill>
                <a:latin typeface="Arial" panose="020B0604020202020204" pitchFamily="34" charset="0"/>
                <a:cs typeface="Arial" panose="020B0604020202020204" pitchFamily="34" charset="0"/>
              </a:rPr>
              <a:t> periodic </a:t>
            </a:r>
            <a:r>
              <a:rPr lang="en-US" sz="1600" dirty="0" err="1">
                <a:solidFill>
                  <a:schemeClr val="bg1"/>
                </a:solidFill>
                <a:latin typeface="Arial" panose="020B0604020202020204" pitchFamily="34" charset="0"/>
                <a:cs typeface="Arial" panose="020B0604020202020204" pitchFamily="34" charset="0"/>
              </a:rPr>
              <a:t>Comitetului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Consultativ</a:t>
            </a:r>
            <a:r>
              <a:rPr lang="en-US" sz="1600" dirty="0">
                <a:solidFill>
                  <a:schemeClr val="bg1"/>
                </a:solidFill>
                <a:latin typeface="Arial" panose="020B0604020202020204" pitchFamily="34" charset="0"/>
                <a:cs typeface="Arial" panose="020B0604020202020204" pitchFamily="34" charset="0"/>
              </a:rPr>
              <a:t> de Audit, </a:t>
            </a:r>
            <a:r>
              <a:rPr lang="en-US" sz="1600" dirty="0" err="1">
                <a:solidFill>
                  <a:schemeClr val="bg1"/>
                </a:solidFill>
                <a:latin typeface="Arial" panose="020B0604020202020204" pitchFamily="34" charset="0"/>
                <a:cs typeface="Arial" panose="020B0604020202020204" pitchFamily="34" charset="0"/>
              </a:rPr>
              <a:t>avand</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astfel</a:t>
            </a:r>
            <a:r>
              <a:rPr lang="en-US" sz="1600" dirty="0">
                <a:solidFill>
                  <a:schemeClr val="bg1"/>
                </a:solidFill>
                <a:latin typeface="Arial" panose="020B0604020202020204" pitchFamily="34" charset="0"/>
                <a:cs typeface="Arial" panose="020B0604020202020204" pitchFamily="34" charset="0"/>
              </a:rPr>
              <a:t> o </a:t>
            </a:r>
            <a:r>
              <a:rPr lang="en-US" sz="1600" dirty="0" err="1">
                <a:solidFill>
                  <a:schemeClr val="bg1"/>
                </a:solidFill>
                <a:latin typeface="Arial" panose="020B0604020202020204" pitchFamily="34" charset="0"/>
                <a:cs typeface="Arial" panose="020B0604020202020204" pitchFamily="34" charset="0"/>
              </a:rPr>
              <a:t>linie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directa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catre</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Consiliul</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Administratie</a:t>
            </a:r>
            <a:r>
              <a:rPr lang="en-US" sz="1600" dirty="0">
                <a:solidFill>
                  <a:schemeClr val="bg1"/>
                </a:solidFill>
                <a:latin typeface="Arial" panose="020B0604020202020204" pitchFamily="34" charset="0"/>
                <a:cs typeface="Arial" panose="020B0604020202020204" pitchFamily="34" charset="0"/>
              </a:rPr>
              <a:t>.</a:t>
            </a:r>
          </a:p>
          <a:p>
            <a:endParaRPr lang="en-US" sz="1600"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8E98085D-8C1F-41FA-AA5E-4CF8EDFEA063}"/>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1504551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ject 3">
            <a:extLst>
              <a:ext uri="{FF2B5EF4-FFF2-40B4-BE49-F238E27FC236}">
                <a16:creationId xmlns:a16="http://schemas.microsoft.com/office/drawing/2014/main" id="{36E13961-5879-46C2-B5E2-CDECE73D69AA}"/>
              </a:ext>
            </a:extLst>
          </p:cNvPr>
          <p:cNvPicPr/>
          <p:nvPr/>
        </p:nvPicPr>
        <p:blipFill>
          <a:blip r:embed="rId2" cstate="print"/>
          <a:stretch>
            <a:fillRect/>
          </a:stretch>
        </p:blipFill>
        <p:spPr>
          <a:xfrm>
            <a:off x="1" y="5277133"/>
            <a:ext cx="6858000" cy="4628867"/>
          </a:xfrm>
          <a:prstGeom prst="rect">
            <a:avLst/>
          </a:prstGeom>
        </p:spPr>
      </p:pic>
      <p:sp>
        <p:nvSpPr>
          <p:cNvPr id="18" name="Rectangle 17">
            <a:extLst>
              <a:ext uri="{FF2B5EF4-FFF2-40B4-BE49-F238E27FC236}">
                <a16:creationId xmlns:a16="http://schemas.microsoft.com/office/drawing/2014/main" id="{45478161-AC40-4A3C-A484-107B1DC93B1C}"/>
              </a:ext>
            </a:extLst>
          </p:cNvPr>
          <p:cNvSpPr/>
          <p:nvPr/>
        </p:nvSpPr>
        <p:spPr>
          <a:xfrm>
            <a:off x="4657810"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83995B-6509-4E3D-8CBC-ED785FE34B6C}"/>
              </a:ext>
            </a:extLst>
          </p:cNvPr>
          <p:cNvSpPr/>
          <p:nvPr/>
        </p:nvSpPr>
        <p:spPr>
          <a:xfrm>
            <a:off x="-329" y="1"/>
            <a:ext cx="4365967"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267450" y="1900136"/>
            <a:ext cx="3853975" cy="4628112"/>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Despre incalcari si plangeri privind orice incalcare a codului nostru sau legilor aplicabile - este datoria dvs.!</a:t>
            </a:r>
          </a:p>
          <a:p>
            <a:pPr algn="just">
              <a:lnSpc>
                <a:spcPct val="100000"/>
              </a:lnSpc>
              <a:spcAft>
                <a:spcPts val="800"/>
              </a:spcAft>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Canale de raportare:</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Supervizorul dvs. nemijlocit</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Conducerea compartimentului de Resurse Umane al Sucursalei dvs</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Consilierul de etica</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Serviciul Etica si Conformitate sau reprezentantul privind conformitatea de la nivelul sucursalelor</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Compartimentele Juridice</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Audit Intern si Antifrauda</a:t>
            </a:r>
          </a:p>
          <a:p>
            <a:pPr marL="171450" indent="-171450" algn="just">
              <a:lnSpc>
                <a:spcPct val="100000"/>
              </a:lnSpc>
              <a:spcBef>
                <a:spcPts val="300"/>
              </a:spcBef>
              <a:spcAft>
                <a:spcPts val="300"/>
              </a:spcAft>
              <a:buFont typeface="Arial" panose="020B0604020202020204" pitchFamily="34" charset="0"/>
              <a:buChar char="•"/>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Rubrica de pe intranet si  website-ul SNN, avertizor de integritate</a:t>
            </a:r>
          </a:p>
          <a:p>
            <a:pPr marL="171450" indent="-171450" algn="just">
              <a:lnSpc>
                <a:spcPct val="100000"/>
              </a:lnSpc>
              <a:spcBef>
                <a:spcPts val="300"/>
              </a:spcBef>
              <a:spcAft>
                <a:spcPts val="300"/>
              </a:spcAft>
              <a:buFont typeface="Arial" panose="020B0604020202020204" pitchFamily="34" charset="0"/>
              <a:buChar char="•"/>
            </a:pPr>
            <a:r>
              <a:rPr lang="en-US" sz="1050" spc="-10" dirty="0">
                <a:solidFill>
                  <a:srgbClr val="70CDE2"/>
                </a:solidFill>
                <a:latin typeface="Trebuchet MS" panose="020B0603020202020204" pitchFamily="34" charset="0"/>
                <a:cs typeface="Trebuchet MS"/>
                <a:hlinkClick r:id="rId3"/>
              </a:rPr>
              <a:t>sesizari@nuclearelectrica.ro</a:t>
            </a:r>
            <a:endParaRPr lang="en-US" sz="1050" dirty="0">
              <a:latin typeface="Trebuchet MS" panose="020B0603020202020204" pitchFamily="34" charset="0"/>
              <a:cs typeface="Trebuchet MS"/>
            </a:endParaRPr>
          </a:p>
          <a:p>
            <a:pPr marL="171450" indent="-171450" algn="l">
              <a:lnSpc>
                <a:spcPct val="100000"/>
              </a:lnSpc>
              <a:spcBef>
                <a:spcPts val="300"/>
              </a:spcBef>
              <a:spcAft>
                <a:spcPts val="300"/>
              </a:spcAft>
              <a:buFont typeface="Arial" panose="020B0604020202020204" pitchFamily="34" charset="0"/>
              <a:buChar char="•"/>
            </a:pPr>
            <a:endPar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l">
              <a:lnSpc>
                <a:spcPct val="100000"/>
              </a:lnSpc>
              <a:spcAft>
                <a:spcPts val="800"/>
              </a:spcAft>
            </a:pPr>
            <a:endPar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l">
              <a:lnSpc>
                <a:spcPct val="100000"/>
              </a:lnSpc>
              <a:spcAft>
                <a:spcPts val="800"/>
              </a:spcAft>
            </a:pPr>
            <a:endPar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23997" y="1178803"/>
            <a:ext cx="1900588" cy="616771"/>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Spuneti-ne</a:t>
            </a: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4"/>
          <a:stretch>
            <a:fillRect/>
          </a:stretch>
        </p:blipFill>
        <p:spPr>
          <a:xfrm>
            <a:off x="0" y="9570691"/>
            <a:ext cx="6882723" cy="335309"/>
          </a:xfrm>
          <a:prstGeom prst="rect">
            <a:avLst/>
          </a:prstGeom>
        </p:spPr>
      </p:pic>
      <p:sp>
        <p:nvSpPr>
          <p:cNvPr id="10" name="Title 1">
            <a:extLst>
              <a:ext uri="{FF2B5EF4-FFF2-40B4-BE49-F238E27FC236}">
                <a16:creationId xmlns:a16="http://schemas.microsoft.com/office/drawing/2014/main" id="{AAE46A26-44A2-4837-BF6C-96EF71205D0F}"/>
              </a:ext>
            </a:extLst>
          </p:cNvPr>
          <p:cNvSpPr txBox="1">
            <a:spLocks/>
          </p:cNvSpPr>
          <p:nvPr/>
        </p:nvSpPr>
        <p:spPr>
          <a:xfrm>
            <a:off x="4919961" y="1178804"/>
            <a:ext cx="1670590" cy="484250"/>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en-US" sz="2400" b="1">
                <a:solidFill>
                  <a:schemeClr val="bg1"/>
                </a:solidFill>
                <a:latin typeface="Arial Narrow" panose="020B0606020202030204" pitchFamily="34" charset="0"/>
                <a:ea typeface="Open Sans Condensed" pitchFamily="2" charset="0"/>
                <a:cs typeface="Open Sans Condensed" pitchFamily="2" charset="0"/>
              </a:rPr>
              <a:t>I</a:t>
            </a:r>
            <a:r>
              <a:rPr lang="ro-RO" sz="2400" b="1">
                <a:solidFill>
                  <a:schemeClr val="bg1"/>
                </a:solidFill>
                <a:latin typeface="Arial Narrow" panose="020B0606020202030204" pitchFamily="34" charset="0"/>
                <a:ea typeface="Open Sans Condensed" pitchFamily="2" charset="0"/>
                <a:cs typeface="Open Sans Condensed" pitchFamily="2" charset="0"/>
              </a:rPr>
              <a:t>ntrebati-ne</a:t>
            </a:r>
          </a:p>
        </p:txBody>
      </p:sp>
      <p:sp>
        <p:nvSpPr>
          <p:cNvPr id="14" name="Subtitle 2">
            <a:extLst>
              <a:ext uri="{FF2B5EF4-FFF2-40B4-BE49-F238E27FC236}">
                <a16:creationId xmlns:a16="http://schemas.microsoft.com/office/drawing/2014/main" id="{AE030BE9-3A5A-48AE-9CA3-5A96CD9D797F}"/>
              </a:ext>
            </a:extLst>
          </p:cNvPr>
          <p:cNvSpPr txBox="1">
            <a:spLocks/>
          </p:cNvSpPr>
          <p:nvPr/>
        </p:nvSpPr>
        <p:spPr>
          <a:xfrm>
            <a:off x="4900868" y="1900137"/>
            <a:ext cx="1689682" cy="2699138"/>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Orice intrebare sau solicitare, recomandare privind sprijinirea conformitatii si integritatii in activitatile noastre de afaceri, puteti sa o adresati la Serviciul Etica si Conformitate.</a:t>
            </a:r>
          </a:p>
          <a:p>
            <a:pPr algn="just">
              <a:lnSpc>
                <a:spcPct val="100000"/>
              </a:lnSpc>
              <a:spcAft>
                <a:spcPts val="800"/>
              </a:spcAft>
            </a:pPr>
            <a:r>
              <a:rPr lang="it-IT" sz="1050" b="1"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conformitate@ nuclearelectrica.ro</a:t>
            </a:r>
          </a:p>
          <a:p>
            <a:pPr algn="l">
              <a:lnSpc>
                <a:spcPct val="100000"/>
              </a:lnSpc>
              <a:spcAft>
                <a:spcPts val="800"/>
              </a:spcAft>
            </a:pPr>
            <a:endPar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27" name="Subtitle 2">
            <a:extLst>
              <a:ext uri="{FF2B5EF4-FFF2-40B4-BE49-F238E27FC236}">
                <a16:creationId xmlns:a16="http://schemas.microsoft.com/office/drawing/2014/main" id="{39933DB0-0FFD-4ED3-9FE2-071C76948E3A}"/>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22528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45E04-CFAD-4858-88D7-D841FE2C1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11" name="Subtitle 2">
            <a:extLst>
              <a:ext uri="{FF2B5EF4-FFF2-40B4-BE49-F238E27FC236}">
                <a16:creationId xmlns:a16="http://schemas.microsoft.com/office/drawing/2014/main" id="{20D3E046-657E-4070-B6AE-3DD0EA66F4E5}"/>
              </a:ext>
            </a:extLst>
          </p:cNvPr>
          <p:cNvSpPr txBox="1">
            <a:spLocks/>
          </p:cNvSpPr>
          <p:nvPr/>
        </p:nvSpPr>
        <p:spPr>
          <a:xfrm>
            <a:off x="3689168" y="9346166"/>
            <a:ext cx="2811588" cy="261856"/>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r">
              <a:lnSpc>
                <a:spcPct val="100000"/>
              </a:lnSpc>
              <a:defRPr/>
            </a:pPr>
            <a:r>
              <a:rPr lang="en-US" sz="900">
                <a:solidFill>
                  <a:schemeClr val="bg1"/>
                </a:solidFill>
                <a:latin typeface="Arial" panose="020B0604020202020204" pitchFamily="34" charset="0"/>
                <a:cs typeface="Arial" panose="020B0604020202020204" pitchFamily="34" charset="0"/>
              </a:rPr>
              <a:t>© S. N. Nuclearelectrica S.A. 2024</a:t>
            </a:r>
          </a:p>
        </p:txBody>
      </p:sp>
    </p:spTree>
    <p:extLst>
      <p:ext uri="{BB962C8B-B14F-4D97-AF65-F5344CB8AC3E}">
        <p14:creationId xmlns:p14="http://schemas.microsoft.com/office/powerpoint/2010/main" val="178935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7730D8-649C-4232-B8E9-9B26A2919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89" y="303222"/>
            <a:ext cx="5822711" cy="9602778"/>
          </a:xfrm>
          <a:prstGeom prst="rect">
            <a:avLst/>
          </a:prstGeom>
        </p:spPr>
      </p:pic>
      <p:sp>
        <p:nvSpPr>
          <p:cNvPr id="15" name="Subtitle 2">
            <a:extLst>
              <a:ext uri="{FF2B5EF4-FFF2-40B4-BE49-F238E27FC236}">
                <a16:creationId xmlns:a16="http://schemas.microsoft.com/office/drawing/2014/main" id="{28B5E99B-6161-4E3D-B469-EBAA4CE4F86E}"/>
              </a:ext>
            </a:extLst>
          </p:cNvPr>
          <p:cNvSpPr txBox="1">
            <a:spLocks/>
          </p:cNvSpPr>
          <p:nvPr/>
        </p:nvSpPr>
        <p:spPr>
          <a:xfrm>
            <a:off x="825429" y="595415"/>
            <a:ext cx="2603571" cy="196311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lnSpc>
                <a:spcPct val="100000"/>
              </a:lnSpc>
              <a:defRPr/>
            </a:pPr>
            <a:r>
              <a:rPr lang="en-US" sz="24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MESAJUL</a:t>
            </a:r>
            <a:r>
              <a:rPr lang="ro-RO" sz="24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 </a:t>
            </a:r>
            <a:r>
              <a:rPr lang="en-US" sz="24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DIRECTORULUI GENERAL,</a:t>
            </a:r>
            <a:endParaRPr lang="ro-RO" sz="2400" b="1">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a:p>
            <a:pPr lvl="0" algn="l">
              <a:lnSpc>
                <a:spcPct val="100000"/>
              </a:lnSpc>
              <a:defRPr/>
            </a:pPr>
            <a:r>
              <a:rPr lang="en-US" sz="24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Cosmin Ghita </a:t>
            </a:r>
            <a:endParaRPr lang="ro-RO" sz="2400" b="1" dirty="0">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p:txBody>
      </p:sp>
      <p:pic>
        <p:nvPicPr>
          <p:cNvPr id="6" name="Picture 5">
            <a:extLst>
              <a:ext uri="{FF2B5EF4-FFF2-40B4-BE49-F238E27FC236}">
                <a16:creationId xmlns:a16="http://schemas.microsoft.com/office/drawing/2014/main" id="{B9038F7F-C65C-42FB-9CF2-4D7705578243}"/>
              </a:ext>
            </a:extLst>
          </p:cNvPr>
          <p:cNvPicPr>
            <a:picLocks noChangeAspect="1"/>
          </p:cNvPicPr>
          <p:nvPr/>
        </p:nvPicPr>
        <p:blipFill>
          <a:blip r:embed="rId3"/>
          <a:stretch>
            <a:fillRect/>
          </a:stretch>
        </p:blipFill>
        <p:spPr>
          <a:xfrm>
            <a:off x="0" y="9570691"/>
            <a:ext cx="6858000" cy="335309"/>
          </a:xfrm>
          <a:prstGeom prst="rect">
            <a:avLst/>
          </a:prstGeom>
        </p:spPr>
      </p:pic>
      <p:sp>
        <p:nvSpPr>
          <p:cNvPr id="23" name="Rectangle 22">
            <a:extLst>
              <a:ext uri="{FF2B5EF4-FFF2-40B4-BE49-F238E27FC236}">
                <a16:creationId xmlns:a16="http://schemas.microsoft.com/office/drawing/2014/main" id="{51A7B21E-145E-49E3-8840-412765CA5059}"/>
              </a:ext>
            </a:extLst>
          </p:cNvPr>
          <p:cNvSpPr/>
          <p:nvPr/>
        </p:nvSpPr>
        <p:spPr>
          <a:xfrm rot="5400000">
            <a:off x="-224182" y="713967"/>
            <a:ext cx="1606046" cy="178112"/>
          </a:xfrm>
          <a:prstGeom prst="rect">
            <a:avLst/>
          </a:prstGeom>
          <a:solidFill>
            <a:srgbClr val="DC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5" name="Rectangle 24">
            <a:extLst>
              <a:ext uri="{FF2B5EF4-FFF2-40B4-BE49-F238E27FC236}">
                <a16:creationId xmlns:a16="http://schemas.microsoft.com/office/drawing/2014/main" id="{E4D34870-76C9-4BAC-836B-F235F86F73FA}"/>
              </a:ext>
            </a:extLst>
          </p:cNvPr>
          <p:cNvSpPr/>
          <p:nvPr/>
        </p:nvSpPr>
        <p:spPr>
          <a:xfrm>
            <a:off x="0" y="6071574"/>
            <a:ext cx="6858000" cy="3499117"/>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99C6377-06FB-4262-952A-D557D3D939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7898" y="6858154"/>
            <a:ext cx="423165" cy="352472"/>
          </a:xfrm>
          <a:prstGeom prst="rect">
            <a:avLst/>
          </a:prstGeom>
        </p:spPr>
      </p:pic>
      <p:sp>
        <p:nvSpPr>
          <p:cNvPr id="4" name="Rectangle 3">
            <a:extLst>
              <a:ext uri="{FF2B5EF4-FFF2-40B4-BE49-F238E27FC236}">
                <a16:creationId xmlns:a16="http://schemas.microsoft.com/office/drawing/2014/main" id="{3046BF30-35DA-4A1C-8AAA-F31BA16DF848}"/>
              </a:ext>
            </a:extLst>
          </p:cNvPr>
          <p:cNvSpPr/>
          <p:nvPr/>
        </p:nvSpPr>
        <p:spPr>
          <a:xfrm>
            <a:off x="1314608" y="7210626"/>
            <a:ext cx="4763575" cy="1200329"/>
          </a:xfrm>
          <a:prstGeom prst="rect">
            <a:avLst/>
          </a:prstGeom>
        </p:spPr>
        <p:txBody>
          <a:bodyPr wrap="square">
            <a:spAutoFit/>
          </a:bodyPr>
          <a:lstStyle/>
          <a:p>
            <a:r>
              <a:rPr lang="en-US">
                <a:solidFill>
                  <a:schemeClr val="bg1"/>
                </a:solidFill>
                <a:latin typeface="Arial" panose="020B0604020202020204" pitchFamily="34" charset="0"/>
                <a:cs typeface="Arial" panose="020B0604020202020204" pitchFamily="34" charset="0"/>
              </a:rPr>
              <a:t>SNN s-a angajat sa faca afaceri cu</a:t>
            </a:r>
            <a:r>
              <a:rPr lang="ro-RO">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cel</a:t>
            </a:r>
            <a:r>
              <a:rPr lang="ro-RO">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mai</a:t>
            </a:r>
            <a:r>
              <a:rPr lang="ro-RO">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inalt</a:t>
            </a:r>
            <a:r>
              <a:rPr lang="ro-RO">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grad de integritate, iar mentinerea unei reputatii de integritate depinde de actiunile tuturor angajatilor din organizatie. </a:t>
            </a:r>
          </a:p>
        </p:txBody>
      </p:sp>
      <p:sp>
        <p:nvSpPr>
          <p:cNvPr id="30" name="Subtitle 2">
            <a:extLst>
              <a:ext uri="{FF2B5EF4-FFF2-40B4-BE49-F238E27FC236}">
                <a16:creationId xmlns:a16="http://schemas.microsoft.com/office/drawing/2014/main" id="{62D7557E-A92C-4B14-B4BE-283A41A88EC3}"/>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115288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83995B-6509-4E3D-8CBC-ED785FE34B6C}"/>
              </a:ext>
            </a:extLst>
          </p:cNvPr>
          <p:cNvSpPr/>
          <p:nvPr/>
        </p:nvSpPr>
        <p:spPr>
          <a:xfrm>
            <a:off x="-329" y="1"/>
            <a:ext cx="6858000" cy="4470018"/>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81000" y="4953000"/>
            <a:ext cx="3645090" cy="3924876"/>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SN Nuclearelectrica (SNN) isi desfasoara activitatea responsabil, intr-un mediu de siguranta si sustenabilitate, cu cel mai inalt grad de integritate, cu respectarea regulilor interne si a legislatiei. </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 acest scop, am dezvoltat un program de etica si conformitate cuprinzand politici si proceduri menite sa incurajeze si faciliteze activitatea de prevenire, detectare si combatere a faptelor de coruptie. </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este bazat pe valorile fundamentale ale companiei </a:t>
            </a:r>
            <a:r>
              <a:rPr lang="ro-RO" sz="1050" i="1"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(excelenta profesionala, siguranta si sustenabilitate, grija fata de angajati, empatie si responsabilitate, dezvoltare durabila)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si pe angajamentele voluntare ale acesteia, avand la baza principiile enuntate in Codul de conduita profesionala si Codul de etica si conduita in afaceri. </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Integritatea si etica creeaza incredere in afacerea noastra si procesul decizional. Ne asteptam ca fiecare angajat sa aiba o conduita responsabila si corecta atunci cand interactioneaza cu partenerii de afaceri, oficialitati, colegi sau comunitate.</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81000" y="1749558"/>
            <a:ext cx="3063172" cy="1383947"/>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ETICA SI</a:t>
            </a:r>
            <a:r>
              <a:rPr lang="ro-RO" sz="2800" b="1">
                <a:solidFill>
                  <a:schemeClr val="bg1"/>
                </a:solidFill>
                <a:latin typeface="Arial Narrow" panose="020B0606020202030204" pitchFamily="34" charset="0"/>
                <a:ea typeface="Open Sans Condensed" pitchFamily="2" charset="0"/>
                <a:cs typeface="Open Sans Condensed" pitchFamily="2" charset="0"/>
              </a:rPr>
              <a:t> </a:t>
            </a:r>
            <a:r>
              <a:rPr lang="it-IT" sz="2800" b="1">
                <a:solidFill>
                  <a:schemeClr val="bg1"/>
                </a:solidFill>
                <a:latin typeface="Arial Narrow" panose="020B0606020202030204" pitchFamily="34" charset="0"/>
                <a:ea typeface="Open Sans Condensed" pitchFamily="2" charset="0"/>
                <a:cs typeface="Open Sans Condensed" pitchFamily="2" charset="0"/>
              </a:rPr>
              <a:t>INTEGRITATE IN AFACERI</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57671" cy="335309"/>
          </a:xfrm>
          <a:prstGeom prst="rect">
            <a:avLst/>
          </a:prstGeom>
        </p:spPr>
      </p:pic>
      <p:grpSp>
        <p:nvGrpSpPr>
          <p:cNvPr id="14" name="object 2">
            <a:extLst>
              <a:ext uri="{FF2B5EF4-FFF2-40B4-BE49-F238E27FC236}">
                <a16:creationId xmlns:a16="http://schemas.microsoft.com/office/drawing/2014/main" id="{836ACF79-2386-4272-B3AC-6426BA4207D8}"/>
              </a:ext>
            </a:extLst>
          </p:cNvPr>
          <p:cNvGrpSpPr/>
          <p:nvPr/>
        </p:nvGrpSpPr>
        <p:grpSpPr>
          <a:xfrm>
            <a:off x="4221272" y="-630264"/>
            <a:ext cx="2636730" cy="10200955"/>
            <a:chOff x="5029200" y="12"/>
            <a:chExt cx="2531110" cy="10692130"/>
          </a:xfrm>
        </p:grpSpPr>
        <p:sp>
          <p:nvSpPr>
            <p:cNvPr id="15" name="object 3">
              <a:extLst>
                <a:ext uri="{FF2B5EF4-FFF2-40B4-BE49-F238E27FC236}">
                  <a16:creationId xmlns:a16="http://schemas.microsoft.com/office/drawing/2014/main" id="{3A3DD1AB-A07D-496E-AD49-21D84BBF2C84}"/>
                </a:ext>
              </a:extLst>
            </p:cNvPr>
            <p:cNvSpPr/>
            <p:nvPr/>
          </p:nvSpPr>
          <p:spPr>
            <a:xfrm>
              <a:off x="5029200" y="12"/>
              <a:ext cx="2531110" cy="2831465"/>
            </a:xfrm>
            <a:custGeom>
              <a:avLst/>
              <a:gdLst/>
              <a:ahLst/>
              <a:cxnLst/>
              <a:rect l="l" t="t" r="r" b="b"/>
              <a:pathLst>
                <a:path w="2531109" h="2831465">
                  <a:moveTo>
                    <a:pt x="2530792" y="0"/>
                  </a:moveTo>
                  <a:lnTo>
                    <a:pt x="0" y="0"/>
                  </a:lnTo>
                  <a:lnTo>
                    <a:pt x="0" y="2831401"/>
                  </a:lnTo>
                  <a:lnTo>
                    <a:pt x="2530792" y="2831401"/>
                  </a:lnTo>
                  <a:lnTo>
                    <a:pt x="2530792" y="0"/>
                  </a:lnTo>
                  <a:close/>
                </a:path>
              </a:pathLst>
            </a:custGeom>
            <a:solidFill>
              <a:srgbClr val="E7E7E7"/>
            </a:solidFill>
          </p:spPr>
          <p:txBody>
            <a:bodyPr wrap="square" lIns="0" tIns="0" rIns="0" bIns="0" rtlCol="0"/>
            <a:lstStyle/>
            <a:p>
              <a:endParaRPr/>
            </a:p>
          </p:txBody>
        </p:sp>
        <p:pic>
          <p:nvPicPr>
            <p:cNvPr id="18" name="object 4">
              <a:extLst>
                <a:ext uri="{FF2B5EF4-FFF2-40B4-BE49-F238E27FC236}">
                  <a16:creationId xmlns:a16="http://schemas.microsoft.com/office/drawing/2014/main" id="{F05BF353-4B57-40DD-97D2-8B00B43B1FB5}"/>
                </a:ext>
              </a:extLst>
            </p:cNvPr>
            <p:cNvPicPr/>
            <p:nvPr/>
          </p:nvPicPr>
          <p:blipFill>
            <a:blip r:embed="rId3" cstate="print"/>
            <a:stretch>
              <a:fillRect/>
            </a:stretch>
          </p:blipFill>
          <p:spPr>
            <a:xfrm>
              <a:off x="5029200" y="2831414"/>
              <a:ext cx="2530792" cy="2514599"/>
            </a:xfrm>
            <a:prstGeom prst="rect">
              <a:avLst/>
            </a:prstGeom>
          </p:spPr>
        </p:pic>
        <p:sp>
          <p:nvSpPr>
            <p:cNvPr id="19" name="object 5">
              <a:extLst>
                <a:ext uri="{FF2B5EF4-FFF2-40B4-BE49-F238E27FC236}">
                  <a16:creationId xmlns:a16="http://schemas.microsoft.com/office/drawing/2014/main" id="{7D87EA73-C225-47D3-AFD0-28C09E18DBE2}"/>
                </a:ext>
              </a:extLst>
            </p:cNvPr>
            <p:cNvSpPr/>
            <p:nvPr/>
          </p:nvSpPr>
          <p:spPr>
            <a:xfrm>
              <a:off x="5029200" y="5346014"/>
              <a:ext cx="2531110" cy="2514600"/>
            </a:xfrm>
            <a:custGeom>
              <a:avLst/>
              <a:gdLst/>
              <a:ahLst/>
              <a:cxnLst/>
              <a:rect l="l" t="t" r="r" b="b"/>
              <a:pathLst>
                <a:path w="2531109" h="2514600">
                  <a:moveTo>
                    <a:pt x="2530792" y="0"/>
                  </a:moveTo>
                  <a:lnTo>
                    <a:pt x="0" y="0"/>
                  </a:lnTo>
                  <a:lnTo>
                    <a:pt x="0" y="2514599"/>
                  </a:lnTo>
                  <a:lnTo>
                    <a:pt x="2530792" y="2514599"/>
                  </a:lnTo>
                  <a:lnTo>
                    <a:pt x="2530792" y="0"/>
                  </a:lnTo>
                  <a:close/>
                </a:path>
              </a:pathLst>
            </a:custGeom>
            <a:solidFill>
              <a:srgbClr val="E7E7E7"/>
            </a:solidFill>
          </p:spPr>
          <p:txBody>
            <a:bodyPr wrap="square" lIns="0" tIns="0" rIns="0" bIns="0" rtlCol="0"/>
            <a:lstStyle/>
            <a:p>
              <a:endParaRPr/>
            </a:p>
          </p:txBody>
        </p:sp>
        <p:pic>
          <p:nvPicPr>
            <p:cNvPr id="21" name="object 6">
              <a:extLst>
                <a:ext uri="{FF2B5EF4-FFF2-40B4-BE49-F238E27FC236}">
                  <a16:creationId xmlns:a16="http://schemas.microsoft.com/office/drawing/2014/main" id="{A0714007-2F3A-4EA0-A562-D79A4695BDE8}"/>
                </a:ext>
              </a:extLst>
            </p:cNvPr>
            <p:cNvPicPr/>
            <p:nvPr/>
          </p:nvPicPr>
          <p:blipFill>
            <a:blip r:embed="rId4" cstate="print"/>
            <a:stretch>
              <a:fillRect/>
            </a:stretch>
          </p:blipFill>
          <p:spPr>
            <a:xfrm>
              <a:off x="5029200" y="7860601"/>
              <a:ext cx="2530792" cy="2831401"/>
            </a:xfrm>
            <a:prstGeom prst="rect">
              <a:avLst/>
            </a:prstGeom>
          </p:spPr>
        </p:pic>
      </p:grpSp>
      <p:sp>
        <p:nvSpPr>
          <p:cNvPr id="24" name="Subtitle 2">
            <a:extLst>
              <a:ext uri="{FF2B5EF4-FFF2-40B4-BE49-F238E27FC236}">
                <a16:creationId xmlns:a16="http://schemas.microsoft.com/office/drawing/2014/main" id="{B5E94329-2A1E-453E-AE72-F251A6021F4C}"/>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796361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83995B-6509-4E3D-8CBC-ED785FE34B6C}"/>
              </a:ext>
            </a:extLst>
          </p:cNvPr>
          <p:cNvSpPr/>
          <p:nvPr/>
        </p:nvSpPr>
        <p:spPr>
          <a:xfrm>
            <a:off x="-329" y="1"/>
            <a:ext cx="6858000" cy="3037184"/>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81000" y="3212720"/>
            <a:ext cx="3645090" cy="6182436"/>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nostru de Etica si Con</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formitate</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este menit sa asigure integritate si transparenta in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activitatea</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de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zi</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cu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zi</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in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afaceri si in relatiile cu ceilalti parteneri.</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nostru se aplica tuturor angajatilor, consultantilor, personalului delegat, reprezentantilor si membrilor Consiliului de Administratie al SNN, iar supravegherea respectarii acestuia este in responsabilitatea Sefului desemnat pe probleme de Etica si Conformitate.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Respectarea Programului nostru si a politicilor si procedurilor care stau la baza sa face parte din termenii si conditiile relatiei noastre cu SNN, in calitate de angajat,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sau</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partener de afaceri</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colaborator. Cand ne angajam la SNN participam obligatoriu la un program de integrare ce ne ajuta sa intelegem valorile companiei si conduita ce se asteapta de la noi, iar anual, participam la un proces de training pentru a ne asigura ca intelegem principiile Programului si le aplicam in toate activitatile noastre zilnice.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nostru nu este menit sa fie pur si simplu o colectie de reguli si standarde de conduita etice la nivel inalt. Acesta </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are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rolul</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de a ne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ajut</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sa ne folosim judecata si bunul simt pentru a lua decizii corecte.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Cand avem dubii, ar trebui sa solicitam intotdeauna asistenta cu privire la modul de actiune adecvat, de la responsabilul nostru pe probleme de Etica si Conformitate, Juridic sau Resurse Umane.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nostru este actualizat periodic pentru a reflecta schimbarile din legislatie, politici si bune practici. Cea mai actuala versiune autorizata a Programului este disponibila pe website-ul nostru </a:t>
            </a:r>
            <a:r>
              <a:rPr lang="en-US" sz="1050" spc="-5" dirty="0">
                <a:solidFill>
                  <a:srgbClr val="2F2F2F"/>
                </a:solidFill>
                <a:cs typeface="Trebuchet MS"/>
                <a:hlinkClick r:id="rId2"/>
              </a:rPr>
              <a:t>ww</a:t>
            </a:r>
            <a:r>
              <a:rPr lang="en-US" sz="1050" spc="-125" dirty="0">
                <a:solidFill>
                  <a:srgbClr val="2F2F2F"/>
                </a:solidFill>
                <a:cs typeface="Trebuchet MS"/>
                <a:hlinkClick r:id="rId2"/>
              </a:rPr>
              <a:t>w</a:t>
            </a:r>
            <a:r>
              <a:rPr lang="en-US" sz="1050" spc="-5" dirty="0">
                <a:solidFill>
                  <a:srgbClr val="2F2F2F"/>
                </a:solidFill>
                <a:cs typeface="Trebuchet MS"/>
                <a:hlinkClick r:id="rId2"/>
              </a:rPr>
              <a:t>.nuclearelectrica.ro.</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81000" y="826619"/>
            <a:ext cx="3063172" cy="1383947"/>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PROGRAMUL</a:t>
            </a:r>
            <a:endParaRPr lang="ro-RO" sz="2800" b="1">
              <a:solidFill>
                <a:schemeClr val="bg1"/>
              </a:solidFill>
              <a:latin typeface="Arial Narrow" panose="020B0606020202030204" pitchFamily="34" charset="0"/>
              <a:ea typeface="Open Sans Condensed" pitchFamily="2" charset="0"/>
              <a:cs typeface="Open Sans Condensed" pitchFamily="2" charset="0"/>
            </a:endParaRPr>
          </a:p>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DE ETICA SI</a:t>
            </a:r>
          </a:p>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CONFORMITATE</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sp>
        <p:nvSpPr>
          <p:cNvPr id="16" name="object 3">
            <a:extLst>
              <a:ext uri="{FF2B5EF4-FFF2-40B4-BE49-F238E27FC236}">
                <a16:creationId xmlns:a16="http://schemas.microsoft.com/office/drawing/2014/main" id="{C8597280-0797-49BC-B3FE-559EE37C4FEB}"/>
              </a:ext>
            </a:extLst>
          </p:cNvPr>
          <p:cNvSpPr/>
          <p:nvPr/>
        </p:nvSpPr>
        <p:spPr>
          <a:xfrm>
            <a:off x="4222077" y="0"/>
            <a:ext cx="2636398" cy="6905378"/>
          </a:xfrm>
          <a:custGeom>
            <a:avLst/>
            <a:gdLst/>
            <a:ahLst/>
            <a:cxnLst/>
            <a:rect l="l" t="t" r="r" b="b"/>
            <a:pathLst>
              <a:path w="2279650" h="2831465">
                <a:moveTo>
                  <a:pt x="2279332" y="0"/>
                </a:moveTo>
                <a:lnTo>
                  <a:pt x="0" y="0"/>
                </a:lnTo>
                <a:lnTo>
                  <a:pt x="0" y="2831401"/>
                </a:lnTo>
                <a:lnTo>
                  <a:pt x="2279332" y="2831401"/>
                </a:lnTo>
                <a:lnTo>
                  <a:pt x="2279332" y="0"/>
                </a:lnTo>
                <a:close/>
              </a:path>
            </a:pathLst>
          </a:custGeom>
          <a:solidFill>
            <a:srgbClr val="E7E7E7"/>
          </a:solidFill>
        </p:spPr>
        <p:txBody>
          <a:bodyPr wrap="square" lIns="0" tIns="0" rIns="0" bIns="0" rtlCol="0"/>
          <a:lstStyle/>
          <a:p>
            <a:endParaRPr/>
          </a:p>
        </p:txBody>
      </p:sp>
      <p:pic>
        <p:nvPicPr>
          <p:cNvPr id="20" name="object 4">
            <a:extLst>
              <a:ext uri="{FF2B5EF4-FFF2-40B4-BE49-F238E27FC236}">
                <a16:creationId xmlns:a16="http://schemas.microsoft.com/office/drawing/2014/main" id="{1A992666-89A5-437A-A2A5-81CB2F83D07A}"/>
              </a:ext>
            </a:extLst>
          </p:cNvPr>
          <p:cNvPicPr/>
          <p:nvPr/>
        </p:nvPicPr>
        <p:blipFill>
          <a:blip r:embed="rId3" cstate="print"/>
          <a:stretch>
            <a:fillRect/>
          </a:stretch>
        </p:blipFill>
        <p:spPr>
          <a:xfrm>
            <a:off x="4222076" y="1955420"/>
            <a:ext cx="2660647" cy="2514600"/>
          </a:xfrm>
          <a:prstGeom prst="rect">
            <a:avLst/>
          </a:prstGeom>
        </p:spPr>
      </p:pic>
      <p:pic>
        <p:nvPicPr>
          <p:cNvPr id="25" name="object 6">
            <a:extLst>
              <a:ext uri="{FF2B5EF4-FFF2-40B4-BE49-F238E27FC236}">
                <a16:creationId xmlns:a16="http://schemas.microsoft.com/office/drawing/2014/main" id="{3D4A4AB7-1989-4EF5-BE16-BD4314142E5F}"/>
              </a:ext>
            </a:extLst>
          </p:cNvPr>
          <p:cNvPicPr/>
          <p:nvPr/>
        </p:nvPicPr>
        <p:blipFill rotWithShape="1">
          <a:blip r:embed="rId4" cstate="print"/>
          <a:srcRect t="5688"/>
          <a:stretch/>
        </p:blipFill>
        <p:spPr>
          <a:xfrm>
            <a:off x="4222076" y="6905378"/>
            <a:ext cx="2660647" cy="2910565"/>
          </a:xfrm>
          <a:prstGeom prst="rect">
            <a:avLst/>
          </a:prstGeom>
        </p:spPr>
      </p:pic>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5"/>
          <a:stretch>
            <a:fillRect/>
          </a:stretch>
        </p:blipFill>
        <p:spPr>
          <a:xfrm>
            <a:off x="0" y="9570691"/>
            <a:ext cx="6882723" cy="335309"/>
          </a:xfrm>
          <a:prstGeom prst="rect">
            <a:avLst/>
          </a:prstGeom>
        </p:spPr>
      </p:pic>
      <p:sp>
        <p:nvSpPr>
          <p:cNvPr id="26" name="Subtitle 2">
            <a:extLst>
              <a:ext uri="{FF2B5EF4-FFF2-40B4-BE49-F238E27FC236}">
                <a16:creationId xmlns:a16="http://schemas.microsoft.com/office/drawing/2014/main" id="{97E7340A-DC37-4E9E-9FBF-C8405968891D}"/>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380210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83995B-6509-4E3D-8CBC-ED785FE34B6C}"/>
              </a:ext>
            </a:extLst>
          </p:cNvPr>
          <p:cNvSpPr/>
          <p:nvPr/>
        </p:nvSpPr>
        <p:spPr>
          <a:xfrm>
            <a:off x="-329" y="1"/>
            <a:ext cx="6858000" cy="195541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81000" y="2444356"/>
            <a:ext cx="3645090" cy="7102332"/>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a:t>
            </a:r>
            <a:r>
              <a:rPr lang="en-GB" sz="1050" dirty="0">
                <a:latin typeface="Arial" panose="020B0604020202020204" pitchFamily="34" charset="0"/>
                <a:ea typeface="Open Sans SemiCondensed" pitchFamily="2" charset="0"/>
                <a:cs typeface="Arial" panose="020B0604020202020204" pitchFamily="34" charset="0"/>
              </a:rPr>
              <a:t>de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Etica si Conformitate este menit sa asigure un mediu sigur pentru toti angajatii, fara discriminare pe baza de rasa, nationalitate, etnie, limba, religie, categorie sociala, convingeri, sex, orientare sexuala, varsta, dizabilitate, boala cronica necontagioasa, infectare HIV, apartenenta la o categorie defavorizata sau pe baza oricarui alt criteriu care are ca scop sau efect restrangerea, inlaturarea recunoasterii, folosintei sau exercitarii, in conditii de egalitate, a drepturilor omului si a libertatilor fundamentale. Asigurarea egalitatii de sanse si de tratament intre femei si barbati este fundamentala si orice forma de manifestare a relatiilor de putere dintre barbati si femei este strict interzisa, fiind considerata o forma de incalcare a demnitatii umane si de creare a unui mediu intimidant, ostil, degradant, umilitor sau ofensator.</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Furnizam consiliere persoanelor (angajati permanenti sau part-time, contractori, furnizori, clienti, parteneri de afaceri si alte parti terte) care considera ca au descoperit sau ca au indicii suficiente si rezonabile privind existenta unor situatii de hartuire, neglijenta in serviciu, frauda, coruptie sau alte nereguli si neconformitati, intr-un context profesional.</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Asiguram multiple canale de raportare a neregulilor, perfectionam mecanisme de control intern si metode de identificare a abaterilor pentru evaluarea conformitatii activitatilor in raport cu principiile si normele de etica si integritate, asiguram masuri de protectie avertizorilor in interes public care denunta nereguli si neconformitati cu buna credinta.</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Suntem preocupati de protectia angajatilor si colaboratorilor, de dezvoltarea unor rela</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ii de afaceri etice, </a:t>
            </a:r>
            <a:r>
              <a:rPr lang="ro-RO" sz="1050" dirty="0">
                <a:latin typeface="Arial" panose="020B0604020202020204" pitchFamily="34" charset="0"/>
                <a:ea typeface="Open Sans SemiCondensed" pitchFamily="2" charset="0"/>
                <a:cs typeface="Arial" panose="020B0604020202020204" pitchFamily="34" charset="0"/>
              </a:rPr>
              <a:t>pri</a:t>
            </a:r>
            <a:r>
              <a:rPr lang="en-GB" sz="1050" dirty="0">
                <a:latin typeface="Arial" panose="020B0604020202020204" pitchFamily="34" charset="0"/>
                <a:ea typeface="Open Sans SemiCondensed" pitchFamily="2" charset="0"/>
                <a:cs typeface="Arial" panose="020B0604020202020204" pitchFamily="34" charset="0"/>
              </a:rPr>
              <a:t>n</a:t>
            </a:r>
            <a:r>
              <a:rPr lang="ro-RO" sz="1050" dirty="0">
                <a:latin typeface="Arial" panose="020B0604020202020204" pitchFamily="34" charset="0"/>
                <a:ea typeface="Open Sans SemiCondensed" pitchFamily="2" charset="0"/>
                <a:cs typeface="Arial" panose="020B0604020202020204" pitchFamily="34" charset="0"/>
              </a:rPr>
              <a:t>cipiale, cu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zero toleranta fata de practicile de coruptie.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Respectam si dezvoltam principiile de guvernanta corporativa: responsabilitatea actului managerial pentru toate procesele si activitatile companiei, politici antifrauda si anticoruptie, managementul riscului.</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81000" y="313402"/>
            <a:ext cx="5351060" cy="146648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PRINCIPII</a:t>
            </a:r>
            <a:endParaRPr lang="ro-RO" sz="2800" b="1">
              <a:solidFill>
                <a:schemeClr val="bg1"/>
              </a:solidFill>
              <a:latin typeface="Arial Narrow" panose="020B0606020202030204" pitchFamily="34" charset="0"/>
              <a:ea typeface="Open Sans Condensed" pitchFamily="2" charset="0"/>
              <a:cs typeface="Open Sans Condensed" pitchFamily="2" charset="0"/>
            </a:endParaRPr>
          </a:p>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ALE PROGRAMULUI DE ETICA SI</a:t>
            </a:r>
          </a:p>
          <a:p>
            <a:pPr algn="l">
              <a:lnSpc>
                <a:spcPct val="100000"/>
              </a:lnSpc>
            </a:pPr>
            <a:r>
              <a:rPr lang="it-IT" sz="2800" b="1">
                <a:solidFill>
                  <a:schemeClr val="bg1"/>
                </a:solidFill>
                <a:latin typeface="Arial Narrow" panose="020B0606020202030204" pitchFamily="34" charset="0"/>
                <a:ea typeface="Open Sans Condensed" pitchFamily="2" charset="0"/>
                <a:cs typeface="Open Sans Condensed" pitchFamily="2" charset="0"/>
              </a:rPr>
              <a:t>CONFORMITATE</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sp>
        <p:nvSpPr>
          <p:cNvPr id="16" name="object 3">
            <a:extLst>
              <a:ext uri="{FF2B5EF4-FFF2-40B4-BE49-F238E27FC236}">
                <a16:creationId xmlns:a16="http://schemas.microsoft.com/office/drawing/2014/main" id="{C8597280-0797-49BC-B3FE-559EE37C4FEB}"/>
              </a:ext>
            </a:extLst>
          </p:cNvPr>
          <p:cNvSpPr/>
          <p:nvPr/>
        </p:nvSpPr>
        <p:spPr>
          <a:xfrm>
            <a:off x="4222077" y="1955420"/>
            <a:ext cx="2636398" cy="4925136"/>
          </a:xfrm>
          <a:custGeom>
            <a:avLst/>
            <a:gdLst/>
            <a:ahLst/>
            <a:cxnLst/>
            <a:rect l="l" t="t" r="r" b="b"/>
            <a:pathLst>
              <a:path w="2279650" h="2831465">
                <a:moveTo>
                  <a:pt x="2279332" y="0"/>
                </a:moveTo>
                <a:lnTo>
                  <a:pt x="0" y="0"/>
                </a:lnTo>
                <a:lnTo>
                  <a:pt x="0" y="2831401"/>
                </a:lnTo>
                <a:lnTo>
                  <a:pt x="2279332" y="2831401"/>
                </a:lnTo>
                <a:lnTo>
                  <a:pt x="2279332" y="0"/>
                </a:lnTo>
                <a:close/>
              </a:path>
            </a:pathLst>
          </a:custGeom>
          <a:solidFill>
            <a:srgbClr val="E7E7E7"/>
          </a:solidFill>
        </p:spPr>
        <p:txBody>
          <a:bodyPr wrap="square" lIns="0" tIns="0" rIns="0" bIns="0" rtlCol="0"/>
          <a:lstStyle/>
          <a:p>
            <a:endParaRPr/>
          </a:p>
        </p:txBody>
      </p:sp>
      <p:pic>
        <p:nvPicPr>
          <p:cNvPr id="20" name="object 4">
            <a:extLst>
              <a:ext uri="{FF2B5EF4-FFF2-40B4-BE49-F238E27FC236}">
                <a16:creationId xmlns:a16="http://schemas.microsoft.com/office/drawing/2014/main" id="{1A992666-89A5-437A-A2A5-81CB2F83D07A}"/>
              </a:ext>
            </a:extLst>
          </p:cNvPr>
          <p:cNvPicPr/>
          <p:nvPr/>
        </p:nvPicPr>
        <p:blipFill>
          <a:blip r:embed="rId2" cstate="print"/>
          <a:stretch>
            <a:fillRect/>
          </a:stretch>
        </p:blipFill>
        <p:spPr>
          <a:xfrm>
            <a:off x="4222076" y="1955420"/>
            <a:ext cx="2660647" cy="2514600"/>
          </a:xfrm>
          <a:prstGeom prst="rect">
            <a:avLst/>
          </a:prstGeom>
        </p:spPr>
      </p:pic>
      <p:pic>
        <p:nvPicPr>
          <p:cNvPr id="25" name="object 6">
            <a:extLst>
              <a:ext uri="{FF2B5EF4-FFF2-40B4-BE49-F238E27FC236}">
                <a16:creationId xmlns:a16="http://schemas.microsoft.com/office/drawing/2014/main" id="{3D4A4AB7-1989-4EF5-BE16-BD4314142E5F}"/>
              </a:ext>
            </a:extLst>
          </p:cNvPr>
          <p:cNvPicPr/>
          <p:nvPr/>
        </p:nvPicPr>
        <p:blipFill rotWithShape="1">
          <a:blip r:embed="rId3" cstate="print"/>
          <a:srcRect t="4883"/>
          <a:stretch/>
        </p:blipFill>
        <p:spPr>
          <a:xfrm>
            <a:off x="4222076" y="6880556"/>
            <a:ext cx="2660647" cy="2935387"/>
          </a:xfrm>
          <a:prstGeom prst="rect">
            <a:avLst/>
          </a:prstGeom>
        </p:spPr>
      </p:pic>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4"/>
          <a:stretch>
            <a:fillRect/>
          </a:stretch>
        </p:blipFill>
        <p:spPr>
          <a:xfrm>
            <a:off x="0" y="9570691"/>
            <a:ext cx="6882723" cy="335309"/>
          </a:xfrm>
          <a:prstGeom prst="rect">
            <a:avLst/>
          </a:prstGeom>
        </p:spPr>
      </p:pic>
      <p:sp>
        <p:nvSpPr>
          <p:cNvPr id="10" name="Subtitle 2">
            <a:extLst>
              <a:ext uri="{FF2B5EF4-FFF2-40B4-BE49-F238E27FC236}">
                <a16:creationId xmlns:a16="http://schemas.microsoft.com/office/drawing/2014/main" id="{4020B5A5-1896-4F5C-AE2B-6E635B44EC4D}"/>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3012555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89A5B9-BF0F-4290-B57E-11F9B8C9A644}"/>
              </a:ext>
            </a:extLst>
          </p:cNvPr>
          <p:cNvSpPr/>
          <p:nvPr/>
        </p:nvSpPr>
        <p:spPr>
          <a:xfrm>
            <a:off x="2328903" y="1"/>
            <a:ext cx="2224913" cy="2647665"/>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478161-AC40-4A3C-A484-107B1DC93B1C}"/>
              </a:ext>
            </a:extLst>
          </p:cNvPr>
          <p:cNvSpPr/>
          <p:nvPr/>
        </p:nvSpPr>
        <p:spPr>
          <a:xfrm>
            <a:off x="4657810" y="1"/>
            <a:ext cx="2224913" cy="2647665"/>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83995B-6509-4E3D-8CBC-ED785FE34B6C}"/>
              </a:ext>
            </a:extLst>
          </p:cNvPr>
          <p:cNvSpPr/>
          <p:nvPr/>
        </p:nvSpPr>
        <p:spPr>
          <a:xfrm>
            <a:off x="-329" y="1"/>
            <a:ext cx="2224913" cy="2647665"/>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04801" y="3081356"/>
            <a:ext cx="1806237" cy="3718758"/>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Tone of the top</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Politici si proceduri</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Instruire si Comunicare</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Verificarea Partenerilor de Afaceri</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Teste Antifrauda</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Managementul Riscurilor de Conformitate</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Procesele de Management a Resurselor Umane</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Asistenta si Recomandari</a:t>
            </a: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294430" y="606072"/>
            <a:ext cx="2173199" cy="62829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800" b="1">
                <a:solidFill>
                  <a:schemeClr val="bg1"/>
                </a:solidFill>
                <a:latin typeface="Arial Narrow" panose="020B0606020202030204" pitchFamily="34" charset="0"/>
                <a:ea typeface="Open Sans Condensed" pitchFamily="2" charset="0"/>
                <a:cs typeface="Open Sans Condensed" pitchFamily="2" charset="0"/>
              </a:rPr>
              <a:t>Prevenire</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82723" cy="335309"/>
          </a:xfrm>
          <a:prstGeom prst="rect">
            <a:avLst/>
          </a:prstGeom>
        </p:spPr>
      </p:pic>
      <p:sp>
        <p:nvSpPr>
          <p:cNvPr id="9" name="Title 1">
            <a:extLst>
              <a:ext uri="{FF2B5EF4-FFF2-40B4-BE49-F238E27FC236}">
                <a16:creationId xmlns:a16="http://schemas.microsoft.com/office/drawing/2014/main" id="{C23B8BFE-C2C0-4069-8043-EF7A7E8AECD0}"/>
              </a:ext>
            </a:extLst>
          </p:cNvPr>
          <p:cNvSpPr txBox="1">
            <a:spLocks/>
          </p:cNvSpPr>
          <p:nvPr/>
        </p:nvSpPr>
        <p:spPr>
          <a:xfrm>
            <a:off x="2676125" y="606072"/>
            <a:ext cx="1586607" cy="62829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800" b="1">
                <a:solidFill>
                  <a:schemeClr val="bg1"/>
                </a:solidFill>
                <a:latin typeface="Arial Narrow" panose="020B0606020202030204" pitchFamily="34" charset="0"/>
                <a:ea typeface="Open Sans Condensed" pitchFamily="2" charset="0"/>
                <a:cs typeface="Open Sans Condensed" pitchFamily="2" charset="0"/>
              </a:rPr>
              <a:t>Detectare</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sp>
        <p:nvSpPr>
          <p:cNvPr id="10" name="Title 1">
            <a:extLst>
              <a:ext uri="{FF2B5EF4-FFF2-40B4-BE49-F238E27FC236}">
                <a16:creationId xmlns:a16="http://schemas.microsoft.com/office/drawing/2014/main" id="{AAE46A26-44A2-4837-BF6C-96EF71205D0F}"/>
              </a:ext>
            </a:extLst>
          </p:cNvPr>
          <p:cNvSpPr txBox="1">
            <a:spLocks/>
          </p:cNvSpPr>
          <p:nvPr/>
        </p:nvSpPr>
        <p:spPr>
          <a:xfrm>
            <a:off x="4848748" y="606072"/>
            <a:ext cx="1586608" cy="62829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800" b="1">
                <a:solidFill>
                  <a:schemeClr val="bg1"/>
                </a:solidFill>
                <a:latin typeface="Arial Narrow" panose="020B0606020202030204" pitchFamily="34" charset="0"/>
                <a:ea typeface="Open Sans Condensed" pitchFamily="2" charset="0"/>
                <a:cs typeface="Open Sans Condensed" pitchFamily="2" charset="0"/>
              </a:rPr>
              <a:t>Reactie</a:t>
            </a:r>
            <a:endParaRPr lang="ro-RO" sz="2800" b="1" dirty="0">
              <a:solidFill>
                <a:schemeClr val="bg1"/>
              </a:solidFill>
              <a:latin typeface="Arial Narrow" panose="020B0606020202030204" pitchFamily="34" charset="0"/>
              <a:ea typeface="Open Sans Condensed" pitchFamily="2" charset="0"/>
              <a:cs typeface="Open Sans Condensed" pitchFamily="2" charset="0"/>
            </a:endParaRPr>
          </a:p>
        </p:txBody>
      </p:sp>
      <p:pic>
        <p:nvPicPr>
          <p:cNvPr id="11" name="object 25">
            <a:extLst>
              <a:ext uri="{FF2B5EF4-FFF2-40B4-BE49-F238E27FC236}">
                <a16:creationId xmlns:a16="http://schemas.microsoft.com/office/drawing/2014/main" id="{73FA289C-2ECE-45B3-8602-41A6C3591D21}"/>
              </a:ext>
            </a:extLst>
          </p:cNvPr>
          <p:cNvPicPr/>
          <p:nvPr/>
        </p:nvPicPr>
        <p:blipFill rotWithShape="1">
          <a:blip r:embed="rId3" cstate="print"/>
          <a:srcRect l="6490" t="19487"/>
          <a:stretch/>
        </p:blipFill>
        <p:spPr>
          <a:xfrm>
            <a:off x="0" y="6363222"/>
            <a:ext cx="6857672" cy="3207468"/>
          </a:xfrm>
          <a:prstGeom prst="rect">
            <a:avLst/>
          </a:prstGeom>
        </p:spPr>
      </p:pic>
      <p:sp>
        <p:nvSpPr>
          <p:cNvPr id="19" name="Subtitle 2">
            <a:extLst>
              <a:ext uri="{FF2B5EF4-FFF2-40B4-BE49-F238E27FC236}">
                <a16:creationId xmlns:a16="http://schemas.microsoft.com/office/drawing/2014/main" id="{72BA5ED3-BAA1-47B8-8345-F8AE44812467}"/>
              </a:ext>
            </a:extLst>
          </p:cNvPr>
          <p:cNvSpPr txBox="1">
            <a:spLocks/>
          </p:cNvSpPr>
          <p:nvPr/>
        </p:nvSpPr>
        <p:spPr>
          <a:xfrm>
            <a:off x="2667000" y="3074801"/>
            <a:ext cx="1751279" cy="3405299"/>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Obligatia de raportare</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Mecanisme eficiente de eontrol al Conformitatii</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Audituri periodice de Etica si Conformitate</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Teste de Conformitate</a:t>
            </a:r>
          </a:p>
          <a:p>
            <a:pPr marL="171450" indent="-171450" algn="l">
              <a:lnSpc>
                <a:spcPct val="100000"/>
              </a:lnSpc>
              <a:spcBef>
                <a:spcPts val="300"/>
              </a:spcBef>
              <a:spcAft>
                <a:spcPts val="300"/>
              </a:spcAft>
              <a:buFont typeface="Arial" panose="020B0604020202020204" pitchFamily="34" charset="0"/>
              <a:buChar char="•"/>
            </a:pPr>
            <a:r>
              <a:rPr lang="ro-RO"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Resurse si abilitati pentru Investigatiile de Conformitate</a:t>
            </a:r>
          </a:p>
        </p:txBody>
      </p:sp>
      <p:sp>
        <p:nvSpPr>
          <p:cNvPr id="21" name="Subtitle 2">
            <a:extLst>
              <a:ext uri="{FF2B5EF4-FFF2-40B4-BE49-F238E27FC236}">
                <a16:creationId xmlns:a16="http://schemas.microsoft.com/office/drawing/2014/main" id="{898F38B5-599C-4501-ABE9-0EB2A3DC6333}"/>
              </a:ext>
            </a:extLst>
          </p:cNvPr>
          <p:cNvSpPr txBox="1">
            <a:spLocks/>
          </p:cNvSpPr>
          <p:nvPr/>
        </p:nvSpPr>
        <p:spPr>
          <a:xfrm>
            <a:off x="4848473" y="3074800"/>
            <a:ext cx="1666628" cy="1800967"/>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71450" indent="-171450" algn="l">
              <a:lnSpc>
                <a:spcPct val="100000"/>
              </a:lnSpc>
              <a:spcBef>
                <a:spcPts val="300"/>
              </a:spcBef>
              <a:spcAft>
                <a:spcPts val="300"/>
              </a:spcAft>
              <a:buFont typeface="Arial" panose="020B0604020202020204" pitchFamily="34" charset="0"/>
              <a:buChar char="•"/>
            </a:pPr>
            <a:r>
              <a:rPr lang="it-IT"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Prevenirea Recurentei</a:t>
            </a:r>
          </a:p>
          <a:p>
            <a:pPr marL="171450" indent="-171450" algn="l">
              <a:lnSpc>
                <a:spcPct val="100000"/>
              </a:lnSpc>
              <a:spcBef>
                <a:spcPts val="300"/>
              </a:spcBef>
              <a:spcAft>
                <a:spcPts val="300"/>
              </a:spcAft>
              <a:buFont typeface="Arial" panose="020B0604020202020204" pitchFamily="34" charset="0"/>
              <a:buChar char="•"/>
            </a:pPr>
            <a:r>
              <a:rPr lang="it-IT"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Remedierea Deficientelor</a:t>
            </a:r>
          </a:p>
          <a:p>
            <a:pPr marL="171450" indent="-171450" algn="l">
              <a:lnSpc>
                <a:spcPct val="100000"/>
              </a:lnSpc>
              <a:spcBef>
                <a:spcPts val="300"/>
              </a:spcBef>
              <a:spcAft>
                <a:spcPts val="300"/>
              </a:spcAft>
              <a:buFont typeface="Arial" panose="020B0604020202020204" pitchFamily="34" charset="0"/>
              <a:buChar char="•"/>
            </a:pPr>
            <a:r>
              <a:rPr lang="it-IT"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Sanctiuni Disciplinare</a:t>
            </a:r>
          </a:p>
          <a:p>
            <a:pPr marL="171450" indent="-171450" algn="l">
              <a:lnSpc>
                <a:spcPct val="100000"/>
              </a:lnSpc>
              <a:spcBef>
                <a:spcPts val="300"/>
              </a:spcBef>
              <a:spcAft>
                <a:spcPts val="300"/>
              </a:spcAft>
              <a:buFont typeface="Arial" panose="020B0604020202020204" pitchFamily="34" charset="0"/>
              <a:buChar char="•"/>
            </a:pPr>
            <a:r>
              <a:rPr lang="it-IT" sz="105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Consecinte Impartiale</a:t>
            </a:r>
          </a:p>
        </p:txBody>
      </p:sp>
      <p:sp>
        <p:nvSpPr>
          <p:cNvPr id="24" name="Subtitle 2">
            <a:extLst>
              <a:ext uri="{FF2B5EF4-FFF2-40B4-BE49-F238E27FC236}">
                <a16:creationId xmlns:a16="http://schemas.microsoft.com/office/drawing/2014/main" id="{A7A8D6DB-C2A5-40D3-94FA-E6AB41A38BD2}"/>
              </a:ext>
            </a:extLst>
          </p:cNvPr>
          <p:cNvSpPr txBox="1">
            <a:spLocks/>
          </p:cNvSpPr>
          <p:nvPr/>
        </p:nvSpPr>
        <p:spPr>
          <a:xfrm>
            <a:off x="304801" y="1194943"/>
            <a:ext cx="1806238" cy="135570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Aft>
                <a:spcPts val="800"/>
              </a:spcAft>
            </a:pPr>
            <a:r>
              <a:rPr lang="ro-RO" sz="1100">
                <a:solidFill>
                  <a:schemeClr val="bg1"/>
                </a:solidFill>
                <a:latin typeface="Arial" panose="020B0604020202020204" pitchFamily="34" charset="0"/>
                <a:ea typeface="Open Sans SemiCondensed" pitchFamily="2" charset="0"/>
                <a:cs typeface="Arial" panose="020B0604020202020204" pitchFamily="34" charset="0"/>
              </a:rPr>
              <a:t>Incurajarea unei culturi etcice in vederea prevenirii aparitiei activitatilor ilicite si incalcarilor de etica si conformitate.</a:t>
            </a:r>
          </a:p>
        </p:txBody>
      </p:sp>
      <p:sp>
        <p:nvSpPr>
          <p:cNvPr id="26" name="Subtitle 2">
            <a:extLst>
              <a:ext uri="{FF2B5EF4-FFF2-40B4-BE49-F238E27FC236}">
                <a16:creationId xmlns:a16="http://schemas.microsoft.com/office/drawing/2014/main" id="{1D31E0AC-CACE-4F48-A240-314E0FDBDC03}"/>
              </a:ext>
            </a:extLst>
          </p:cNvPr>
          <p:cNvSpPr txBox="1">
            <a:spLocks/>
          </p:cNvSpPr>
          <p:nvPr/>
        </p:nvSpPr>
        <p:spPr>
          <a:xfrm>
            <a:off x="2676125" y="1162584"/>
            <a:ext cx="1877691" cy="135570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Aft>
                <a:spcPts val="800"/>
              </a:spcAft>
            </a:pPr>
            <a:r>
              <a:rPr lang="ro-RO" sz="1100">
                <a:solidFill>
                  <a:schemeClr val="bg1"/>
                </a:solidFill>
                <a:latin typeface="Arial" panose="020B0604020202020204" pitchFamily="34" charset="0"/>
                <a:ea typeface="Open Sans SemiCondensed" pitchFamily="2" charset="0"/>
                <a:cs typeface="Arial" panose="020B0604020202020204" pitchFamily="34" charset="0"/>
              </a:rPr>
              <a:t>Furnizarea mecanismelor de control intern si a altor surse de identificare a abaterilor si evaluarea conformitatii.</a:t>
            </a:r>
          </a:p>
        </p:txBody>
      </p:sp>
      <p:sp>
        <p:nvSpPr>
          <p:cNvPr id="27" name="Subtitle 2">
            <a:extLst>
              <a:ext uri="{FF2B5EF4-FFF2-40B4-BE49-F238E27FC236}">
                <a16:creationId xmlns:a16="http://schemas.microsoft.com/office/drawing/2014/main" id="{9AC5A493-B260-46B9-BFCF-60142D7F4624}"/>
              </a:ext>
            </a:extLst>
          </p:cNvPr>
          <p:cNvSpPr txBox="1">
            <a:spLocks/>
          </p:cNvSpPr>
          <p:nvPr/>
        </p:nvSpPr>
        <p:spPr>
          <a:xfrm>
            <a:off x="4848748" y="1207477"/>
            <a:ext cx="1638898" cy="1355705"/>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Aft>
                <a:spcPts val="800"/>
              </a:spcAft>
            </a:pPr>
            <a:r>
              <a:rPr lang="ro-RO" sz="1100">
                <a:solidFill>
                  <a:schemeClr val="bg1"/>
                </a:solidFill>
                <a:latin typeface="Arial" panose="020B0604020202020204" pitchFamily="34" charset="0"/>
                <a:ea typeface="Open Sans SemiCondensed" pitchFamily="2" charset="0"/>
                <a:cs typeface="Arial" panose="020B0604020202020204" pitchFamily="34" charset="0"/>
              </a:rPr>
              <a:t>Aplicarea masurilor de realizare a unor  actiuni corective ca raspuns la abateri, precum si monitorizaerea acestora.</a:t>
            </a:r>
          </a:p>
        </p:txBody>
      </p:sp>
      <p:sp>
        <p:nvSpPr>
          <p:cNvPr id="33" name="Subtitle 2">
            <a:extLst>
              <a:ext uri="{FF2B5EF4-FFF2-40B4-BE49-F238E27FC236}">
                <a16:creationId xmlns:a16="http://schemas.microsoft.com/office/drawing/2014/main" id="{E7C8996D-1513-4DD5-A054-D63078AB4CA7}"/>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3688406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4D34870-76C9-4BAC-836B-F235F86F73FA}"/>
              </a:ext>
            </a:extLst>
          </p:cNvPr>
          <p:cNvSpPr/>
          <p:nvPr/>
        </p:nvSpPr>
        <p:spPr>
          <a:xfrm>
            <a:off x="0" y="3707027"/>
            <a:ext cx="6858000" cy="5863664"/>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28B5E99B-6161-4E3D-B469-EBAA4CE4F86E}"/>
              </a:ext>
            </a:extLst>
          </p:cNvPr>
          <p:cNvSpPr txBox="1">
            <a:spLocks/>
          </p:cNvSpPr>
          <p:nvPr/>
        </p:nvSpPr>
        <p:spPr>
          <a:xfrm>
            <a:off x="991399" y="588659"/>
            <a:ext cx="2603571" cy="196311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lnSpc>
                <a:spcPct val="100000"/>
              </a:lnSpc>
              <a:defRPr/>
            </a:pPr>
            <a:r>
              <a:rPr lang="ro-RO" sz="4000" b="1">
                <a:solidFill>
                  <a:schemeClr val="tx1">
                    <a:lumMod val="85000"/>
                    <a:lumOff val="15000"/>
                  </a:schemeClr>
                </a:solidFill>
                <a:latin typeface="Arial Narrow" panose="020B0606020202030204" pitchFamily="34" charset="0"/>
                <a:ea typeface="Open Sans Condensed" pitchFamily="2" charset="0"/>
                <a:cs typeface="Open Sans Condensed" pitchFamily="2" charset="0"/>
              </a:rPr>
              <a:t>PREVENIRE</a:t>
            </a:r>
            <a:endParaRPr lang="ro-RO" sz="4000" b="1" dirty="0">
              <a:solidFill>
                <a:schemeClr val="tx1">
                  <a:lumMod val="85000"/>
                  <a:lumOff val="15000"/>
                </a:schemeClr>
              </a:solidFill>
              <a:latin typeface="Arial Narrow" panose="020B0606020202030204" pitchFamily="34" charset="0"/>
              <a:ea typeface="Open Sans Condensed" pitchFamily="2" charset="0"/>
              <a:cs typeface="Open Sans Condensed" pitchFamily="2" charset="0"/>
            </a:endParaRPr>
          </a:p>
        </p:txBody>
      </p:sp>
      <p:pic>
        <p:nvPicPr>
          <p:cNvPr id="6" name="Picture 5">
            <a:extLst>
              <a:ext uri="{FF2B5EF4-FFF2-40B4-BE49-F238E27FC236}">
                <a16:creationId xmlns:a16="http://schemas.microsoft.com/office/drawing/2014/main" id="{B9038F7F-C65C-42FB-9CF2-4D7705578243}"/>
              </a:ext>
            </a:extLst>
          </p:cNvPr>
          <p:cNvPicPr>
            <a:picLocks noChangeAspect="1"/>
          </p:cNvPicPr>
          <p:nvPr/>
        </p:nvPicPr>
        <p:blipFill>
          <a:blip r:embed="rId2"/>
          <a:stretch>
            <a:fillRect/>
          </a:stretch>
        </p:blipFill>
        <p:spPr>
          <a:xfrm>
            <a:off x="0" y="9570691"/>
            <a:ext cx="6858000" cy="335309"/>
          </a:xfrm>
          <a:prstGeom prst="rect">
            <a:avLst/>
          </a:prstGeom>
        </p:spPr>
      </p:pic>
      <p:sp>
        <p:nvSpPr>
          <p:cNvPr id="23" name="Rectangle 22">
            <a:extLst>
              <a:ext uri="{FF2B5EF4-FFF2-40B4-BE49-F238E27FC236}">
                <a16:creationId xmlns:a16="http://schemas.microsoft.com/office/drawing/2014/main" id="{51A7B21E-145E-49E3-8840-412765CA5059}"/>
              </a:ext>
            </a:extLst>
          </p:cNvPr>
          <p:cNvSpPr/>
          <p:nvPr/>
        </p:nvSpPr>
        <p:spPr>
          <a:xfrm rot="5400000">
            <a:off x="-224182" y="713967"/>
            <a:ext cx="1606046" cy="178112"/>
          </a:xfrm>
          <a:prstGeom prst="rect">
            <a:avLst/>
          </a:prstGeom>
          <a:solidFill>
            <a:srgbClr val="DC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pic>
        <p:nvPicPr>
          <p:cNvPr id="28" name="Picture 27">
            <a:extLst>
              <a:ext uri="{FF2B5EF4-FFF2-40B4-BE49-F238E27FC236}">
                <a16:creationId xmlns:a16="http://schemas.microsoft.com/office/drawing/2014/main" id="{299C6377-06FB-4262-952A-D557D3D939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898" y="4600528"/>
            <a:ext cx="423165" cy="352472"/>
          </a:xfrm>
          <a:prstGeom prst="rect">
            <a:avLst/>
          </a:prstGeom>
        </p:spPr>
      </p:pic>
      <p:sp>
        <p:nvSpPr>
          <p:cNvPr id="4" name="Rectangle 3">
            <a:extLst>
              <a:ext uri="{FF2B5EF4-FFF2-40B4-BE49-F238E27FC236}">
                <a16:creationId xmlns:a16="http://schemas.microsoft.com/office/drawing/2014/main" id="{3046BF30-35DA-4A1C-8AAA-F31BA16DF848}"/>
              </a:ext>
            </a:extLst>
          </p:cNvPr>
          <p:cNvSpPr/>
          <p:nvPr/>
        </p:nvSpPr>
        <p:spPr>
          <a:xfrm>
            <a:off x="1314608" y="4953000"/>
            <a:ext cx="4763575" cy="3970318"/>
          </a:xfrm>
          <a:prstGeom prst="rect">
            <a:avLst/>
          </a:prstGeom>
        </p:spPr>
        <p:txBody>
          <a:bodyPr wrap="square">
            <a:spAutoFit/>
          </a:bodyPr>
          <a:lstStyle/>
          <a:p>
            <a:pPr algn="just"/>
            <a:r>
              <a:rPr lang="en-US" dirty="0" err="1">
                <a:solidFill>
                  <a:schemeClr val="bg1"/>
                </a:solidFill>
                <a:latin typeface="Arial" panose="020B0604020202020204" pitchFamily="34" charset="0"/>
                <a:cs typeface="Arial" panose="020B0604020202020204" pitchFamily="34" charset="0"/>
              </a:rPr>
              <a:t>Conducerea</a:t>
            </a:r>
            <a:r>
              <a:rPr lang="en-US" dirty="0">
                <a:solidFill>
                  <a:schemeClr val="bg1"/>
                </a:solidFill>
                <a:latin typeface="Arial" panose="020B0604020202020204" pitchFamily="34" charset="0"/>
                <a:cs typeface="Arial" panose="020B0604020202020204" pitchFamily="34" charset="0"/>
              </a:rPr>
              <a:t> SNN </a:t>
            </a:r>
            <a:r>
              <a:rPr lang="en-US" dirty="0" err="1">
                <a:solidFill>
                  <a:schemeClr val="bg1"/>
                </a:solidFill>
                <a:latin typeface="Arial" panose="020B0604020202020204" pitchFamily="34" charset="0"/>
                <a:cs typeface="Arial" panose="020B0604020202020204" pitchFamily="34" charset="0"/>
              </a:rPr>
              <a:t>va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actiona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intotdeauna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pentru</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incurajarea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unor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actiuni</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cultura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etica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preventive  </a:t>
            </a:r>
            <a:r>
              <a:rPr lang="en-US" dirty="0" err="1">
                <a:solidFill>
                  <a:schemeClr val="bg1"/>
                </a:solidFill>
                <a:latin typeface="Arial" panose="020B0604020202020204" pitchFamily="34" charset="0"/>
                <a:cs typeface="Arial" panose="020B0604020202020204" pitchFamily="34" charset="0"/>
              </a:rPr>
              <a:t>pentru</a:t>
            </a:r>
            <a:r>
              <a:rPr lang="en-US" dirty="0">
                <a:solidFill>
                  <a:schemeClr val="bg1"/>
                </a:solidFill>
                <a:latin typeface="Arial" panose="020B0604020202020204" pitchFamily="34" charset="0"/>
                <a:cs typeface="Arial" panose="020B0604020202020204" pitchFamily="34" charset="0"/>
              </a:rPr>
              <a:t>  a  reduce </a:t>
            </a:r>
            <a:r>
              <a:rPr lang="en-US" dirty="0" err="1">
                <a:solidFill>
                  <a:schemeClr val="bg1"/>
                </a:solidFill>
                <a:latin typeface="Arial" panose="020B0604020202020204" pitchFamily="34" charset="0"/>
                <a:cs typeface="Arial" panose="020B0604020202020204" pitchFamily="34" charset="0"/>
              </a:rPr>
              <a:t>probabilitatea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aparitiei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unor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abateri</a:t>
            </a:r>
            <a:r>
              <a:rPr lang="en-US" dirty="0">
                <a:solidFill>
                  <a:schemeClr val="bg1"/>
                </a:solidFill>
                <a:latin typeface="Arial" panose="020B0604020202020204" pitchFamily="34" charset="0"/>
                <a:cs typeface="Arial" panose="020B0604020202020204" pitchFamily="34" charset="0"/>
              </a:rPr>
              <a:t>.</a:t>
            </a:r>
          </a:p>
          <a:p>
            <a:pPr algn="just"/>
            <a:endParaRPr lang="en-US" dirty="0">
              <a:solidFill>
                <a:schemeClr val="bg1"/>
              </a:solidFill>
              <a:latin typeface="Arial" panose="020B0604020202020204" pitchFamily="34" charset="0"/>
              <a:cs typeface="Arial" panose="020B0604020202020204" pitchFamily="34" charset="0"/>
            </a:endParaRPr>
          </a:p>
          <a:p>
            <a:pPr algn="just"/>
            <a:r>
              <a:rPr lang="en-US" dirty="0" err="1">
                <a:solidFill>
                  <a:schemeClr val="bg1"/>
                </a:solidFill>
                <a:latin typeface="Arial" panose="020B0604020202020204" pitchFamily="34" charset="0"/>
                <a:cs typeface="Arial" panose="020B0604020202020204" pitchFamily="34" charset="0"/>
              </a:rPr>
              <a:t>Etica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conformitatea</a:t>
            </a:r>
            <a:r>
              <a:rPr lang="en-US" dirty="0">
                <a:solidFill>
                  <a:schemeClr val="bg1"/>
                </a:solidFill>
                <a:latin typeface="Arial" panose="020B0604020202020204" pitchFamily="34" charset="0"/>
                <a:cs typeface="Arial" panose="020B0604020202020204" pitchFamily="34" charset="0"/>
              </a:rPr>
              <a:t> se </a:t>
            </a:r>
            <a:r>
              <a:rPr lang="en-US" dirty="0" err="1">
                <a:solidFill>
                  <a:schemeClr val="bg1"/>
                </a:solidFill>
                <a:latin typeface="Arial" panose="020B0604020202020204" pitchFamily="34" charset="0"/>
                <a:cs typeface="Arial" panose="020B0604020202020204" pitchFamily="34" charset="0"/>
              </a:rPr>
              <a:t>intrepatrund</a:t>
            </a:r>
            <a:r>
              <a:rPr lang="en-US" dirty="0">
                <a:solidFill>
                  <a:schemeClr val="bg1"/>
                </a:solidFill>
                <a:latin typeface="Arial" panose="020B0604020202020204" pitchFamily="34" charset="0"/>
                <a:cs typeface="Arial" panose="020B0604020202020204" pitchFamily="34" charset="0"/>
              </a:rPr>
              <a:t> in </a:t>
            </a:r>
            <a:r>
              <a:rPr lang="en-US" dirty="0" err="1">
                <a:solidFill>
                  <a:schemeClr val="bg1"/>
                </a:solidFill>
                <a:latin typeface="Arial" panose="020B0604020202020204" pitchFamily="34" charset="0"/>
                <a:cs typeface="Arial" panose="020B0604020202020204" pitchFamily="34" charset="0"/>
              </a:rPr>
              <a:t>structura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organizatiei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noastre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Indiferent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daca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este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demonstrata</a:t>
            </a:r>
            <a:r>
              <a:rPr lang="en-US" dirty="0">
                <a:solidFill>
                  <a:schemeClr val="bg1"/>
                </a:solidFill>
                <a:latin typeface="Arial" panose="020B0604020202020204" pitchFamily="34" charset="0"/>
                <a:cs typeface="Arial" panose="020B0604020202020204" pitchFamily="34" charset="0"/>
              </a:rPr>
              <a:t> in </a:t>
            </a:r>
            <a:r>
              <a:rPr lang="en-US" dirty="0" err="1">
                <a:solidFill>
                  <a:schemeClr val="bg1"/>
                </a:solidFill>
                <a:latin typeface="Arial" panose="020B0604020202020204" pitchFamily="34" charset="0"/>
                <a:cs typeface="Arial" panose="020B0604020202020204" pitchFamily="34" charset="0"/>
              </a:rPr>
              <a:t>programul</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nostru</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anual</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atestare</a:t>
            </a:r>
            <a:r>
              <a:rPr lang="en-US" dirty="0">
                <a:solidFill>
                  <a:schemeClr val="bg1"/>
                </a:solidFill>
                <a:latin typeface="Arial" panose="020B0604020202020204" pitchFamily="34" charset="0"/>
                <a:cs typeface="Arial" panose="020B0604020202020204" pitchFamily="34" charset="0"/>
              </a:rPr>
              <a:t> a </a:t>
            </a:r>
            <a:r>
              <a:rPr lang="en-US" dirty="0" err="1">
                <a:solidFill>
                  <a:schemeClr val="bg1"/>
                </a:solidFill>
                <a:latin typeface="Arial" panose="020B0604020202020204" pitchFamily="34" charset="0"/>
                <a:cs typeface="Arial" panose="020B0604020202020204" pitchFamily="34" charset="0"/>
              </a:rPr>
              <a:t>angajatilor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sau</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prin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respectarea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valorilor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principale</a:t>
            </a:r>
            <a:r>
              <a:rPr lang="en-US" dirty="0">
                <a:solidFill>
                  <a:schemeClr val="bg1"/>
                </a:solidFill>
                <a:latin typeface="Arial" panose="020B0604020202020204" pitchFamily="34" charset="0"/>
                <a:cs typeface="Arial" panose="020B0604020202020204" pitchFamily="34" charset="0"/>
              </a:rPr>
              <a:t> ale </a:t>
            </a:r>
            <a:r>
              <a:rPr lang="en-US" dirty="0" err="1">
                <a:solidFill>
                  <a:schemeClr val="bg1"/>
                </a:solidFill>
                <a:latin typeface="Arial" panose="020B0604020202020204" pitchFamily="34" charset="0"/>
                <a:cs typeface="Arial" panose="020B0604020202020204" pitchFamily="34" charset="0"/>
              </a:rPr>
              <a:t>Programului</a:t>
            </a:r>
            <a:r>
              <a:rPr lang="en-US" dirty="0">
                <a:solidFill>
                  <a:schemeClr val="bg1"/>
                </a:solidFill>
                <a:latin typeface="Arial" panose="020B0604020202020204" pitchFamily="34" charset="0"/>
                <a:cs typeface="Arial" panose="020B0604020202020204" pitchFamily="34" charset="0"/>
              </a:rPr>
              <a:t>, ne </a:t>
            </a:r>
            <a:r>
              <a:rPr lang="en-US" dirty="0" err="1">
                <a:solidFill>
                  <a:schemeClr val="bg1"/>
                </a:solidFill>
                <a:latin typeface="Arial" panose="020B0604020202020204" pitchFamily="34" charset="0"/>
                <a:cs typeface="Arial" panose="020B0604020202020204" pitchFamily="34" charset="0"/>
              </a:rPr>
              <a:t>angajam</a:t>
            </a:r>
            <a:r>
              <a:rPr lang="en-US" dirty="0">
                <a:solidFill>
                  <a:schemeClr val="bg1"/>
                </a:solidFill>
                <a:latin typeface="Arial" panose="020B0604020202020204" pitchFamily="34" charset="0"/>
                <a:cs typeface="Arial" panose="020B0604020202020204" pitchFamily="34" charset="0"/>
              </a:rPr>
              <a:t> la </a:t>
            </a:r>
            <a:r>
              <a:rPr lang="en-US" dirty="0" err="1">
                <a:solidFill>
                  <a:schemeClr val="bg1"/>
                </a:solidFill>
                <a:latin typeface="Arial" panose="020B0604020202020204" pitchFamily="34" charset="0"/>
                <a:cs typeface="Arial" panose="020B0604020202020204" pitchFamily="34" charset="0"/>
              </a:rPr>
              <a:t>excelenta</a:t>
            </a:r>
            <a:r>
              <a:rPr lang="en-US" dirty="0">
                <a:solidFill>
                  <a:schemeClr val="bg1"/>
                </a:solidFill>
                <a:latin typeface="Arial" panose="020B0604020202020204" pitchFamily="34" charset="0"/>
                <a:cs typeface="Arial" panose="020B0604020202020204" pitchFamily="34" charset="0"/>
              </a:rPr>
              <a:t> in </a:t>
            </a:r>
            <a:r>
              <a:rPr lang="en-US" dirty="0" err="1">
                <a:solidFill>
                  <a:schemeClr val="bg1"/>
                </a:solidFill>
                <a:latin typeface="Arial" panose="020B0604020202020204" pitchFamily="34" charset="0"/>
                <a:cs typeface="Arial" panose="020B0604020202020204" pitchFamily="34" charset="0"/>
              </a:rPr>
              <a:t>etica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conformitate</a:t>
            </a:r>
            <a:r>
              <a:rPr lang="en-US" dirty="0">
                <a:solidFill>
                  <a:schemeClr val="bg1"/>
                </a:solidFill>
                <a:latin typeface="Arial" panose="020B0604020202020204" pitchFamily="34" charset="0"/>
                <a:cs typeface="Arial" panose="020B0604020202020204" pitchFamily="34" charset="0"/>
              </a:rPr>
              <a:t> in tot </a:t>
            </a:r>
            <a:r>
              <a:rPr lang="en-US" dirty="0" err="1">
                <a:solidFill>
                  <a:schemeClr val="bg1"/>
                </a:solidFill>
                <a:latin typeface="Arial" panose="020B0604020202020204" pitchFamily="34" charset="0"/>
                <a:cs typeface="Arial" panose="020B0604020202020204" pitchFamily="34" charset="0"/>
              </a:rPr>
              <a:t>ceea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facem</a:t>
            </a:r>
            <a:r>
              <a:rPr lang="en-US" dirty="0">
                <a:solidFill>
                  <a:schemeClr val="bg1"/>
                </a:solidFill>
                <a:latin typeface="Arial" panose="020B0604020202020204" pitchFamily="34" charset="0"/>
                <a:cs typeface="Arial" panose="020B0604020202020204" pitchFamily="34" charset="0"/>
              </a:rPr>
              <a:t>.”</a:t>
            </a:r>
            <a:endParaRPr lang="ro-RO"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pPr algn="r"/>
            <a:r>
              <a:rPr lang="en-US" dirty="0">
                <a:solidFill>
                  <a:schemeClr val="bg1"/>
                </a:solidFill>
                <a:latin typeface="Arial" panose="020B0604020202020204" pitchFamily="34" charset="0"/>
                <a:cs typeface="Arial" panose="020B0604020202020204" pitchFamily="34" charset="0"/>
              </a:rPr>
              <a:t>COSMIN GHITA, Director General</a:t>
            </a:r>
          </a:p>
        </p:txBody>
      </p:sp>
      <p:sp>
        <p:nvSpPr>
          <p:cNvPr id="8" name="Subtitle 2">
            <a:extLst>
              <a:ext uri="{FF2B5EF4-FFF2-40B4-BE49-F238E27FC236}">
                <a16:creationId xmlns:a16="http://schemas.microsoft.com/office/drawing/2014/main" id="{14465151-ADA1-40A2-BE4B-6D0CD35FCF09}"/>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348148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89A5B9-BF0F-4290-B57E-11F9B8C9A644}"/>
              </a:ext>
            </a:extLst>
          </p:cNvPr>
          <p:cNvSpPr/>
          <p:nvPr/>
        </p:nvSpPr>
        <p:spPr>
          <a:xfrm>
            <a:off x="2328903" y="1"/>
            <a:ext cx="2224913" cy="146030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478161-AC40-4A3C-A484-107B1DC93B1C}"/>
              </a:ext>
            </a:extLst>
          </p:cNvPr>
          <p:cNvSpPr/>
          <p:nvPr/>
        </p:nvSpPr>
        <p:spPr>
          <a:xfrm>
            <a:off x="4657810" y="1"/>
            <a:ext cx="2224913" cy="146030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83995B-6509-4E3D-8CBC-ED785FE34B6C}"/>
              </a:ext>
            </a:extLst>
          </p:cNvPr>
          <p:cNvSpPr/>
          <p:nvPr/>
        </p:nvSpPr>
        <p:spPr>
          <a:xfrm>
            <a:off x="-329" y="1"/>
            <a:ext cx="2224913" cy="1460309"/>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304800" y="1638399"/>
            <a:ext cx="1919784" cy="7793364"/>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Conformitatea este o responsabilitate principala  a  Conducerii  SNN.  Toti managerii nostri trebuie sa promoveze comportamentul etic si conformitatea cu legile si politice interne. Asigurarea ca deciziile si actiunile de afaceri sunt intotdeauna in conformitate </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cu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prevederile</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legale</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relevante</a:t>
            </a:r>
            <a:r>
              <a:rPr lang="ro-RO" sz="1050" dirty="0">
                <a:latin typeface="Arial" panose="020B0604020202020204" pitchFamily="34" charset="0"/>
                <a:ea typeface="Open Sans SemiCondensed" pitchFamily="2" charset="0"/>
                <a:cs typeface="Arial" panose="020B0604020202020204" pitchFamily="34" charset="0"/>
              </a:rPr>
              <a:t> si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propriile noastre valori si politici este responsabilitatea managementului.</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Aceasta implica mesaje  clare  si consecvente de la echipa de management superior  si  implicarea  managerilor</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de  nivel  mediu  in comunicarea privind  conformitatea.  Mesajele  de conformitate sunt incluse in sedintele si evenimentele curente ale managerilor, cu accent pe faptul ca fiecare persoana este  responsabila  pentru  etica  si conformitate.  </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ncurajam  comunicarea deschisa si recunoastem etica exemplara si comportamentul de conformitate.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Managerii  nostri  au  responsabilitati suplimentare in aplicarea programului nostru deoarece coordoneaza o cultura de etica, conformitate si integritate, inclusiv un mediu de lucru in care oamenii sunt tratati cu demnitate si respect. Fiecare persoana se asteapta ca managerii nostri sa conduca atat prin cuvinte, cat si prin fapte.</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04801" y="317018"/>
            <a:ext cx="2023778" cy="100436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Tone</a:t>
            </a:r>
          </a:p>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of the Top</a:t>
            </a:r>
            <a:endParaRPr lang="ro-RO" sz="2400" b="1" dirty="0">
              <a:solidFill>
                <a:schemeClr val="bg1"/>
              </a:solidFill>
              <a:latin typeface="Arial Narrow" panose="020B0606020202030204" pitchFamily="34" charset="0"/>
              <a:ea typeface="Open Sans Condensed" pitchFamily="2" charset="0"/>
              <a:cs typeface="Open Sans Condensed" pitchFamily="2" charset="0"/>
            </a:endParaRP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2"/>
          <a:stretch>
            <a:fillRect/>
          </a:stretch>
        </p:blipFill>
        <p:spPr>
          <a:xfrm>
            <a:off x="0" y="9570691"/>
            <a:ext cx="6882723" cy="335309"/>
          </a:xfrm>
          <a:prstGeom prst="rect">
            <a:avLst/>
          </a:prstGeom>
        </p:spPr>
      </p:pic>
      <p:sp>
        <p:nvSpPr>
          <p:cNvPr id="9" name="Title 1">
            <a:extLst>
              <a:ext uri="{FF2B5EF4-FFF2-40B4-BE49-F238E27FC236}">
                <a16:creationId xmlns:a16="http://schemas.microsoft.com/office/drawing/2014/main" id="{C23B8BFE-C2C0-4069-8043-EF7A7E8AECD0}"/>
              </a:ext>
            </a:extLst>
          </p:cNvPr>
          <p:cNvSpPr txBox="1">
            <a:spLocks/>
          </p:cNvSpPr>
          <p:nvPr/>
        </p:nvSpPr>
        <p:spPr>
          <a:xfrm>
            <a:off x="2667001" y="317018"/>
            <a:ext cx="1622790" cy="62829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Politici / proceduri</a:t>
            </a:r>
          </a:p>
        </p:txBody>
      </p:sp>
      <p:sp>
        <p:nvSpPr>
          <p:cNvPr id="10" name="Title 1">
            <a:extLst>
              <a:ext uri="{FF2B5EF4-FFF2-40B4-BE49-F238E27FC236}">
                <a16:creationId xmlns:a16="http://schemas.microsoft.com/office/drawing/2014/main" id="{AAE46A26-44A2-4837-BF6C-96EF71205D0F}"/>
              </a:ext>
            </a:extLst>
          </p:cNvPr>
          <p:cNvSpPr txBox="1">
            <a:spLocks/>
          </p:cNvSpPr>
          <p:nvPr/>
        </p:nvSpPr>
        <p:spPr>
          <a:xfrm>
            <a:off x="4976962" y="317018"/>
            <a:ext cx="1586608" cy="62829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Instruire</a:t>
            </a:r>
          </a:p>
        </p:txBody>
      </p:sp>
      <p:sp>
        <p:nvSpPr>
          <p:cNvPr id="16" name="Subtitle 2">
            <a:extLst>
              <a:ext uri="{FF2B5EF4-FFF2-40B4-BE49-F238E27FC236}">
                <a16:creationId xmlns:a16="http://schemas.microsoft.com/office/drawing/2014/main" id="{E21ED401-FFE2-420E-9557-ED5DAB62F8AA}"/>
              </a:ext>
            </a:extLst>
          </p:cNvPr>
          <p:cNvSpPr txBox="1">
            <a:spLocks/>
          </p:cNvSpPr>
          <p:nvPr/>
        </p:nvSpPr>
        <p:spPr>
          <a:xfrm>
            <a:off x="2328903" y="1641341"/>
            <a:ext cx="2328907" cy="7793364"/>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Politicile corporative furnizeaza principii si reguli indrumatoare pentru intreaga organizatie. Acestea sunt aprobate de Conducerea  SNN  si  revizuite  anual. Politicile noastre sunt usor accesibile si informatiile privind noile politici ajung la angajati prin mesaje comunicate de structurile responsabile.</a:t>
            </a:r>
          </a:p>
          <a:p>
            <a:pPr algn="just">
              <a:lnSpc>
                <a:spcPct val="100000"/>
              </a:lnSpc>
              <a:spcAft>
                <a:spcPts val="800"/>
              </a:spcAft>
            </a:pPr>
            <a:r>
              <a:rPr lang="it-IT"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Eforturile noastre de etica si anticoruptie consolideaza  angajamentul  SNN  de a respecta cele mai inalte standarde de guvernanta, etica si conformitate, in special cu privire la:</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interzicerea mitei si a coruptiei in toate formele sale, in toate tranzactiile si relatiile de afaceri, oriunde activeaza societatea.</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interzicerea utilizarii fondurilor sau altor active SNN pentru orice scopuri ilegale sau inadecvate.</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promovarea egalitatii de sanse si de tratament intre femei si barbati in domeniul muncii, a recunoasterii in mod specific a dreptului fiecarui cetatean la un mediu de lucru fara violenta si hartuire, pentru incurajarea si mentinerea unei culturi a muncii bazate pe respect si demnitate reciproca. Ne asteptam de la angajatii SNN sa respecte toate procedurile de etica si conformitate, anticoruptie si antimita</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ntrucat Incalcarea acestora poate duce la repercursiuni grave.</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20" name="Subtitle 2">
            <a:extLst>
              <a:ext uri="{FF2B5EF4-FFF2-40B4-BE49-F238E27FC236}">
                <a16:creationId xmlns:a16="http://schemas.microsoft.com/office/drawing/2014/main" id="{0FAF4805-B70D-4AD1-9EAC-D0DE5074B290}"/>
              </a:ext>
            </a:extLst>
          </p:cNvPr>
          <p:cNvSpPr txBox="1">
            <a:spLocks/>
          </p:cNvSpPr>
          <p:nvPr/>
        </p:nvSpPr>
        <p:spPr>
          <a:xfrm>
            <a:off x="4768388" y="1638399"/>
            <a:ext cx="1919784" cy="7793364"/>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Programe  de  instruire  personalizate au  fost  elaborate  pentru  a  creste constientizarea in randul angajatilor a aspectelor de etica si conformitate.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Toti angajatii trebuie sa citeasca si sa ia la cunostiinta Codul de Etica si Conduita in Afaceri al SNN, care acopera  valorile,  politicile  si principiile noastre anti-coruptie. Acesta ne asigura un cadru etic care sa ne ajute sa ne ghidam reactia la deciziile cu care ne confruntam.</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Pentru partenerii de afaceri, am elaborat si pus la dispozitie Ghidul de Integritate al Partenerilor de Afaceri, ce  sintetizeaza principiile care stau la baza Programului de etica si conformitate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si</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Codului</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de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etica</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si</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conduita</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 in </a:t>
            </a:r>
            <a:r>
              <a:rPr lang="en-US" sz="1050" dirty="0" err="1">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afaceri</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Programul de instruire este implementat pentru  a  crea  constientizarea  de etica, conformitate si anticoruptie  la  toate  nivelurile.  Sesiuni de instruire cu participare personala obligatorii  de  2-3  ore  sunt  oferite angajatilor cu expunere la contacte cu terte parti. Participantii includ toate functiile  de  management  executiv, precum si toti angajatii din vanzari, achizitii, investitii, management general si de guvernanta.</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25" name="Subtitle 2">
            <a:extLst>
              <a:ext uri="{FF2B5EF4-FFF2-40B4-BE49-F238E27FC236}">
                <a16:creationId xmlns:a16="http://schemas.microsoft.com/office/drawing/2014/main" id="{7DC99226-CC2D-45EA-8C6F-08AA5C97C2BF}"/>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110027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ject 16">
            <a:extLst>
              <a:ext uri="{FF2B5EF4-FFF2-40B4-BE49-F238E27FC236}">
                <a16:creationId xmlns:a16="http://schemas.microsoft.com/office/drawing/2014/main" id="{E261318B-6023-42CE-ABF5-8F5438C40484}"/>
              </a:ext>
            </a:extLst>
          </p:cNvPr>
          <p:cNvPicPr/>
          <p:nvPr/>
        </p:nvPicPr>
        <p:blipFill>
          <a:blip r:embed="rId2" cstate="print"/>
          <a:stretch>
            <a:fillRect/>
          </a:stretch>
        </p:blipFill>
        <p:spPr>
          <a:xfrm>
            <a:off x="0" y="6613742"/>
            <a:ext cx="6882723" cy="3292258"/>
          </a:xfrm>
          <a:prstGeom prst="rect">
            <a:avLst/>
          </a:prstGeom>
        </p:spPr>
      </p:pic>
      <p:sp>
        <p:nvSpPr>
          <p:cNvPr id="15" name="Rectangle 14">
            <a:extLst>
              <a:ext uri="{FF2B5EF4-FFF2-40B4-BE49-F238E27FC236}">
                <a16:creationId xmlns:a16="http://schemas.microsoft.com/office/drawing/2014/main" id="{B689A5B9-BF0F-4290-B57E-11F9B8C9A644}"/>
              </a:ext>
            </a:extLst>
          </p:cNvPr>
          <p:cNvSpPr/>
          <p:nvPr/>
        </p:nvSpPr>
        <p:spPr>
          <a:xfrm>
            <a:off x="2328903"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478161-AC40-4A3C-A484-107B1DC93B1C}"/>
              </a:ext>
            </a:extLst>
          </p:cNvPr>
          <p:cNvSpPr/>
          <p:nvPr/>
        </p:nvSpPr>
        <p:spPr>
          <a:xfrm>
            <a:off x="4657810"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83995B-6509-4E3D-8CBC-ED785FE34B6C}"/>
              </a:ext>
            </a:extLst>
          </p:cNvPr>
          <p:cNvSpPr/>
          <p:nvPr/>
        </p:nvSpPr>
        <p:spPr>
          <a:xfrm>
            <a:off x="-329" y="1"/>
            <a:ext cx="2224913" cy="1691013"/>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A44E702A-35DC-4B36-903B-0BB4E742F2D3}"/>
              </a:ext>
            </a:extLst>
          </p:cNvPr>
          <p:cNvSpPr txBox="1">
            <a:spLocks/>
          </p:cNvSpPr>
          <p:nvPr/>
        </p:nvSpPr>
        <p:spPr>
          <a:xfrm>
            <a:off x="267451" y="1900136"/>
            <a:ext cx="1957133" cy="5578816"/>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Informatiile privind Etica si Conformitatea includ</a:t>
            </a: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Toate politicile referitoare la etica, conformitate si conflicte de interese</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Instructiuni pentru raportarea neregulilor, avertizorul de integritate</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Link-uri catre Codul de Etica si Conduita in Afaceri, Ghidul de integritate al partenerilor de afaceri</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Materiale de Instruire si Educatie</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Informatii de contact privind echipa de etica si conformitate</a:t>
            </a:r>
          </a:p>
          <a:p>
            <a:pPr marL="171450" indent="-171450" algn="just">
              <a:lnSpc>
                <a:spcPct val="100000"/>
              </a:lnSpc>
              <a:spcBef>
                <a:spcPts val="300"/>
              </a:spcBef>
              <a:spcAft>
                <a:spcPts val="300"/>
              </a:spcAft>
              <a:buFont typeface="Arial" panose="020B0604020202020204" pitchFamily="34" charset="0"/>
              <a:buChar char="•"/>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intrebari frecvent adresate privind: anticoruptia, partenerii de afaceri, obligatia de raportare a neregulilor, cadourile si ospitalitatea, etc</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17" name="Title 1">
            <a:extLst>
              <a:ext uri="{FF2B5EF4-FFF2-40B4-BE49-F238E27FC236}">
                <a16:creationId xmlns:a16="http://schemas.microsoft.com/office/drawing/2014/main" id="{68582254-E70A-44E6-A9AF-133C9CB70DBB}"/>
              </a:ext>
            </a:extLst>
          </p:cNvPr>
          <p:cNvSpPr txBox="1">
            <a:spLocks/>
          </p:cNvSpPr>
          <p:nvPr/>
        </p:nvSpPr>
        <p:spPr>
          <a:xfrm>
            <a:off x="304800" y="324134"/>
            <a:ext cx="2105827" cy="1004364"/>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Informare</a:t>
            </a:r>
          </a:p>
        </p:txBody>
      </p:sp>
      <p:pic>
        <p:nvPicPr>
          <p:cNvPr id="13" name="Picture 12">
            <a:extLst>
              <a:ext uri="{FF2B5EF4-FFF2-40B4-BE49-F238E27FC236}">
                <a16:creationId xmlns:a16="http://schemas.microsoft.com/office/drawing/2014/main" id="{A877FCAC-4035-4D2B-B140-E5353902C83E}"/>
              </a:ext>
            </a:extLst>
          </p:cNvPr>
          <p:cNvPicPr>
            <a:picLocks noChangeAspect="1"/>
          </p:cNvPicPr>
          <p:nvPr/>
        </p:nvPicPr>
        <p:blipFill>
          <a:blip r:embed="rId3"/>
          <a:stretch>
            <a:fillRect/>
          </a:stretch>
        </p:blipFill>
        <p:spPr>
          <a:xfrm>
            <a:off x="0" y="9570691"/>
            <a:ext cx="6882723" cy="335309"/>
          </a:xfrm>
          <a:prstGeom prst="rect">
            <a:avLst/>
          </a:prstGeom>
        </p:spPr>
      </p:pic>
      <p:sp>
        <p:nvSpPr>
          <p:cNvPr id="9" name="Title 1">
            <a:extLst>
              <a:ext uri="{FF2B5EF4-FFF2-40B4-BE49-F238E27FC236}">
                <a16:creationId xmlns:a16="http://schemas.microsoft.com/office/drawing/2014/main" id="{C23B8BFE-C2C0-4069-8043-EF7A7E8AECD0}"/>
              </a:ext>
            </a:extLst>
          </p:cNvPr>
          <p:cNvSpPr txBox="1">
            <a:spLocks/>
          </p:cNvSpPr>
          <p:nvPr/>
        </p:nvSpPr>
        <p:spPr>
          <a:xfrm>
            <a:off x="2590728" y="324133"/>
            <a:ext cx="1642061" cy="1004363"/>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Partenerii de afaceri</a:t>
            </a:r>
          </a:p>
        </p:txBody>
      </p:sp>
      <p:sp>
        <p:nvSpPr>
          <p:cNvPr id="10" name="Title 1">
            <a:extLst>
              <a:ext uri="{FF2B5EF4-FFF2-40B4-BE49-F238E27FC236}">
                <a16:creationId xmlns:a16="http://schemas.microsoft.com/office/drawing/2014/main" id="{AAE46A26-44A2-4837-BF6C-96EF71205D0F}"/>
              </a:ext>
            </a:extLst>
          </p:cNvPr>
          <p:cNvSpPr txBox="1">
            <a:spLocks/>
          </p:cNvSpPr>
          <p:nvPr/>
        </p:nvSpPr>
        <p:spPr>
          <a:xfrm>
            <a:off x="4919960" y="324133"/>
            <a:ext cx="1881039" cy="1460309"/>
          </a:xfrm>
          <a:prstGeom prst="rect">
            <a:avLst/>
          </a:prstGeom>
          <a:noFill/>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ro-RO" sz="2400" b="1">
                <a:solidFill>
                  <a:schemeClr val="bg1"/>
                </a:solidFill>
                <a:latin typeface="Arial Narrow" panose="020B0606020202030204" pitchFamily="34" charset="0"/>
                <a:ea typeface="Open Sans Condensed" pitchFamily="2" charset="0"/>
                <a:cs typeface="Open Sans Condensed" pitchFamily="2" charset="0"/>
              </a:rPr>
              <a:t>Comunicarea si instruirea partenerilor</a:t>
            </a:r>
          </a:p>
        </p:txBody>
      </p:sp>
      <p:sp>
        <p:nvSpPr>
          <p:cNvPr id="12" name="Subtitle 2">
            <a:extLst>
              <a:ext uri="{FF2B5EF4-FFF2-40B4-BE49-F238E27FC236}">
                <a16:creationId xmlns:a16="http://schemas.microsoft.com/office/drawing/2014/main" id="{A991A853-9E24-493C-A69B-0DCFA9168BB3}"/>
              </a:ext>
            </a:extLst>
          </p:cNvPr>
          <p:cNvSpPr txBox="1">
            <a:spLocks/>
          </p:cNvSpPr>
          <p:nvPr/>
        </p:nvSpPr>
        <p:spPr>
          <a:xfrm>
            <a:off x="2590728" y="1900136"/>
            <a:ext cx="1816838" cy="4193581"/>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I</a:t>
            </a: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ncercam  sa  avem  tranzactii transparente  si  clare  cu partenerii  cu  care  facem afaceri.</a:t>
            </a:r>
            <a:endPar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Obiectivul nostru este sa lucram cu parteneri care ne impartasesc valorile si cultura de etica si integritate. inainte de a ne asuma orice angajament fata de un partener de afaceri, luam masuri pentru a evalua in mod adecvat relatia si a minimiza orice riscuri asociate.</a:t>
            </a: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SNN poate rezilia orice relatie de afaceri cu o terta parte care actioneaza intr-o maniera neconforma  cu  valorile si practicile societatii.</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14" name="Subtitle 2">
            <a:extLst>
              <a:ext uri="{FF2B5EF4-FFF2-40B4-BE49-F238E27FC236}">
                <a16:creationId xmlns:a16="http://schemas.microsoft.com/office/drawing/2014/main" id="{AE030BE9-3A5A-48AE-9CA3-5A96CD9D797F}"/>
              </a:ext>
            </a:extLst>
          </p:cNvPr>
          <p:cNvSpPr txBox="1">
            <a:spLocks/>
          </p:cNvSpPr>
          <p:nvPr/>
        </p:nvSpPr>
        <p:spPr>
          <a:xfrm>
            <a:off x="4838701" y="1900136"/>
            <a:ext cx="1881039" cy="3967263"/>
          </a:xfrm>
          <a:prstGeom prst="rect">
            <a:avLst/>
          </a:prstGeom>
        </p:spPr>
        <p:txBody>
          <a:bodyPr vert="horz" lIns="91440" tIns="45720" rIns="91440" bIns="45720" numCol="1" spcCol="2743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Vom face eforturi rezonabile pentru a-i informa pe partenerii nostri de afaceri cu privire la asteptarile noastre privind etica si conformitatea si astfel a-i incuraja sa adopte principii si practici comparabile cu cele ale noastre.</a:t>
            </a:r>
            <a:endParaRPr lang="en-US"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a:p>
            <a:pPr algn="just">
              <a:lnSpc>
                <a:spcPct val="100000"/>
              </a:lnSpc>
              <a:spcAft>
                <a:spcPts val="800"/>
              </a:spcAft>
            </a:pPr>
            <a:r>
              <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rPr>
              <a:t>Prin contractele incheiate cu noi, toti partenerii  de  afaceri vor confirma angajamentul lor de a respecta aceleasi standarde de conduita si practici de afaceri ca SNN.</a:t>
            </a:r>
          </a:p>
          <a:p>
            <a:pPr algn="l">
              <a:lnSpc>
                <a:spcPct val="100000"/>
              </a:lnSpc>
              <a:spcAft>
                <a:spcPts val="800"/>
              </a:spcAft>
            </a:pPr>
            <a:endParaRPr lang="ro-RO" sz="1050" dirty="0">
              <a:solidFill>
                <a:schemeClr val="tx1">
                  <a:lumMod val="75000"/>
                  <a:lumOff val="25000"/>
                </a:schemeClr>
              </a:solidFill>
              <a:latin typeface="Arial" panose="020B0604020202020204" pitchFamily="34" charset="0"/>
              <a:ea typeface="Open Sans SemiCondensed" pitchFamily="2" charset="0"/>
              <a:cs typeface="Arial" panose="020B0604020202020204" pitchFamily="34" charset="0"/>
            </a:endParaRPr>
          </a:p>
        </p:txBody>
      </p:sp>
      <p:sp>
        <p:nvSpPr>
          <p:cNvPr id="24" name="Subtitle 2">
            <a:extLst>
              <a:ext uri="{FF2B5EF4-FFF2-40B4-BE49-F238E27FC236}">
                <a16:creationId xmlns:a16="http://schemas.microsoft.com/office/drawing/2014/main" id="{7B47A209-ED0E-4DF3-ACAD-7CFE905B107F}"/>
              </a:ext>
            </a:extLst>
          </p:cNvPr>
          <p:cNvSpPr txBox="1">
            <a:spLocks/>
          </p:cNvSpPr>
          <p:nvPr/>
        </p:nvSpPr>
        <p:spPr>
          <a:xfrm>
            <a:off x="-1" y="9607417"/>
            <a:ext cx="6882723" cy="29858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nSpc>
                <a:spcPct val="100000"/>
              </a:lnSpc>
              <a:defRPr/>
            </a:pPr>
            <a:r>
              <a:rPr lang="it-IT" sz="900">
                <a:solidFill>
                  <a:schemeClr val="bg1"/>
                </a:solidFill>
                <a:latin typeface="Arial" panose="020B0604020202020204" pitchFamily="34" charset="0"/>
                <a:cs typeface="Arial" panose="020B0604020202020204" pitchFamily="34" charset="0"/>
              </a:rPr>
              <a:t>Programul de Etica si Conformitate - 2024</a:t>
            </a:r>
          </a:p>
        </p:txBody>
      </p:sp>
    </p:spTree>
    <p:extLst>
      <p:ext uri="{BB962C8B-B14F-4D97-AF65-F5344CB8AC3E}">
        <p14:creationId xmlns:p14="http://schemas.microsoft.com/office/powerpoint/2010/main" val="2990840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5116</TotalTime>
  <Words>3194</Words>
  <Application>Microsoft Office PowerPoint</Application>
  <PresentationFormat>A4 Paper (210x297 mm)</PresentationFormat>
  <Paragraphs>187</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Trebuchet MS</vt:lpstr>
      <vt:lpstr>Open Sans Condensed</vt:lpstr>
      <vt:lpstr>Arial Narrow</vt:lpstr>
      <vt:lpstr>Open Sans SemiCondensed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Garlan</dc:creator>
  <cp:lastModifiedBy>Anita Alexandru</cp:lastModifiedBy>
  <cp:revision>556</cp:revision>
  <cp:lastPrinted>2022-12-22T18:01:02Z</cp:lastPrinted>
  <dcterms:created xsi:type="dcterms:W3CDTF">2022-12-19T07:58:38Z</dcterms:created>
  <dcterms:modified xsi:type="dcterms:W3CDTF">2024-04-04T08:22:05Z</dcterms:modified>
</cp:coreProperties>
</file>